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84975" cy="10018700"/>
  <p:embeddedFontLst>
    <p:embeddedFont>
      <p:font typeface="Raleway"/>
      <p:regular r:id="rId59"/>
      <p:bold r:id="rId60"/>
      <p:italic r:id="rId61"/>
      <p:boldItalic r:id="rId62"/>
    </p:embeddedFont>
    <p:embeddedFont>
      <p:font typeface="Roboto Light"/>
      <p:regular r:id="rId63"/>
      <p:bold r:id="rId64"/>
      <p:italic r:id="rId65"/>
      <p:boldItalic r:id="rId66"/>
    </p:embeddedFont>
    <p:embeddedFont>
      <p:font typeface="Helvetica Neue"/>
      <p:regular r:id="rId67"/>
      <p:bold r:id="rId68"/>
      <p:italic r:id="rId69"/>
      <p:boldItalic r:id="rId70"/>
    </p:embeddedFont>
    <p:embeddedFont>
      <p:font typeface="Roboto"/>
      <p:regular r:id="rId71"/>
      <p:bold r:id="rId72"/>
      <p:italic r:id="rId73"/>
      <p:boldItalic r:id="rId74"/>
    </p:embeddedFont>
    <p:embeddedFont>
      <p:font typeface="Lato"/>
      <p:regular r:id="rId75"/>
      <p:bold r:id="rId76"/>
      <p:italic r:id="rId77"/>
      <p:boldItalic r:id="rId78"/>
    </p:embeddedFont>
    <p:embeddedFont>
      <p:font typeface="Bebas Neue"/>
      <p:regular r:id="rId79"/>
    </p:embeddedFont>
    <p:embeddedFont>
      <p:font typeface="Lato Light"/>
      <p:regular r:id="rId80"/>
      <p:bold r:id="rId81"/>
      <p:italic r:id="rId82"/>
      <p:boldItalic r:id="rId83"/>
    </p:embeddedFont>
    <p:embeddedFont>
      <p:font typeface="Tahoma"/>
      <p:regular r:id="rId84"/>
      <p:bold r:id="rId85"/>
    </p:embeddedFont>
    <p:embeddedFont>
      <p:font typeface="Quattrocento Sans"/>
      <p:regular r:id="rId86"/>
      <p:bold r:id="rId87"/>
      <p:italic r:id="rId88"/>
      <p:boldItalic r:id="rId89"/>
    </p:embeddedFont>
    <p:embeddedFont>
      <p:font typeface="Helvetica Neue Light"/>
      <p:regular r:id="rId90"/>
      <p:bold r:id="rId91"/>
      <p:italic r:id="rId92"/>
      <p:boldItalic r:id="rId93"/>
    </p:embeddedFont>
    <p:embeddedFont>
      <p:font typeface="Open Sans"/>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8" roundtripDataSignature="AMtx7mid3oe0UbGj9ab9r/rBlXtCC2zE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OpenSans-bold.fntdata"/><Relationship Id="rId94" Type="http://schemas.openxmlformats.org/officeDocument/2006/relationships/font" Target="fonts/OpenSans-regular.fntdata"/><Relationship Id="rId97" Type="http://schemas.openxmlformats.org/officeDocument/2006/relationships/font" Target="fonts/OpenSans-boldItalic.fntdata"/><Relationship Id="rId96"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98"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HelveticaNeueLight-bold.fntdata"/><Relationship Id="rId90" Type="http://schemas.openxmlformats.org/officeDocument/2006/relationships/font" Target="fonts/HelveticaNeueLight-regular.fntdata"/><Relationship Id="rId93" Type="http://schemas.openxmlformats.org/officeDocument/2006/relationships/font" Target="fonts/HelveticaNeueLight-boldItalic.fntdata"/><Relationship Id="rId92" Type="http://schemas.openxmlformats.org/officeDocument/2006/relationships/font" Target="fonts/HelveticaNeueLight-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Tahoma-regular.fntdata"/><Relationship Id="rId83" Type="http://schemas.openxmlformats.org/officeDocument/2006/relationships/font" Target="fonts/LatoLight-boldItalic.fntdata"/><Relationship Id="rId86" Type="http://schemas.openxmlformats.org/officeDocument/2006/relationships/font" Target="fonts/QuattrocentoSans-regular.fntdata"/><Relationship Id="rId85" Type="http://schemas.openxmlformats.org/officeDocument/2006/relationships/font" Target="fonts/Tahoma-bold.fntdata"/><Relationship Id="rId88" Type="http://schemas.openxmlformats.org/officeDocument/2006/relationships/font" Target="fonts/QuattrocentoSans-italic.fntdata"/><Relationship Id="rId87" Type="http://schemas.openxmlformats.org/officeDocument/2006/relationships/font" Target="fonts/QuattrocentoSans-bold.fntdata"/><Relationship Id="rId89" Type="http://schemas.openxmlformats.org/officeDocument/2006/relationships/font" Target="fonts/QuattrocentoSans-boldItalic.fntdata"/><Relationship Id="rId80" Type="http://schemas.openxmlformats.org/officeDocument/2006/relationships/font" Target="fonts/LatoLight-regular.fntdata"/><Relationship Id="rId82" Type="http://schemas.openxmlformats.org/officeDocument/2006/relationships/font" Target="fonts/LatoLight-italic.fntdata"/><Relationship Id="rId81" Type="http://schemas.openxmlformats.org/officeDocument/2006/relationships/font" Target="fonts/Lato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75" Type="http://schemas.openxmlformats.org/officeDocument/2006/relationships/font" Target="fonts/Lato-regular.fntdata"/><Relationship Id="rId74" Type="http://schemas.openxmlformats.org/officeDocument/2006/relationships/font" Target="fonts/Roboto-boldItalic.fntdata"/><Relationship Id="rId77" Type="http://schemas.openxmlformats.org/officeDocument/2006/relationships/font" Target="fonts/Lato-italic.fntdata"/><Relationship Id="rId76" Type="http://schemas.openxmlformats.org/officeDocument/2006/relationships/font" Target="fonts/Lato-bold.fntdata"/><Relationship Id="rId79" Type="http://schemas.openxmlformats.org/officeDocument/2006/relationships/font" Target="fonts/BebasNeue-regular.fntdata"/><Relationship Id="rId78" Type="http://schemas.openxmlformats.org/officeDocument/2006/relationships/font" Target="fonts/Lato-boldItalic.fntdata"/><Relationship Id="rId71" Type="http://schemas.openxmlformats.org/officeDocument/2006/relationships/font" Target="fonts/Roboto-regular.fntdata"/><Relationship Id="rId70" Type="http://schemas.openxmlformats.org/officeDocument/2006/relationships/font" Target="fonts/HelveticaNeue-boldItalic.fntdata"/><Relationship Id="rId62" Type="http://schemas.openxmlformats.org/officeDocument/2006/relationships/font" Target="fonts/Raleway-boldItalic.fntdata"/><Relationship Id="rId61" Type="http://schemas.openxmlformats.org/officeDocument/2006/relationships/font" Target="fonts/Raleway-italic.fntdata"/><Relationship Id="rId64" Type="http://schemas.openxmlformats.org/officeDocument/2006/relationships/font" Target="fonts/RobotoLight-bold.fntdata"/><Relationship Id="rId63" Type="http://schemas.openxmlformats.org/officeDocument/2006/relationships/font" Target="fonts/RobotoLight-regular.fntdata"/><Relationship Id="rId66" Type="http://schemas.openxmlformats.org/officeDocument/2006/relationships/font" Target="fonts/RobotoLight-boldItalic.fntdata"/><Relationship Id="rId65" Type="http://schemas.openxmlformats.org/officeDocument/2006/relationships/font" Target="fonts/RobotoLight-italic.fntdata"/><Relationship Id="rId68" Type="http://schemas.openxmlformats.org/officeDocument/2006/relationships/font" Target="fonts/HelveticaNeue-bold.fntdata"/><Relationship Id="rId67" Type="http://schemas.openxmlformats.org/officeDocument/2006/relationships/font" Target="fonts/HelveticaNeue-regular.fntdata"/><Relationship Id="rId60" Type="http://schemas.openxmlformats.org/officeDocument/2006/relationships/font" Target="fonts/Raleway-bold.fntdata"/><Relationship Id="rId69" Type="http://schemas.openxmlformats.org/officeDocument/2006/relationships/font" Target="fonts/HelveticaNeue-italic.fntdata"/><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font" Target="fonts/Raleway-regular.fntdata"/><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3495" cy="502676"/>
          </a:xfrm>
          <a:prstGeom prst="rect">
            <a:avLst/>
          </a:prstGeom>
          <a:noFill/>
          <a:ln>
            <a:noFill/>
          </a:ln>
        </p:spPr>
        <p:txBody>
          <a:bodyPr anchorCtr="0" anchor="t" bIns="48275" lIns="96575" spcFirstLastPara="1" rIns="96575" wrap="square" tIns="4827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99900" y="0"/>
            <a:ext cx="2983495" cy="502676"/>
          </a:xfrm>
          <a:prstGeom prst="rect">
            <a:avLst/>
          </a:prstGeom>
          <a:noFill/>
          <a:ln>
            <a:noFill/>
          </a:ln>
        </p:spPr>
        <p:txBody>
          <a:bodyPr anchorCtr="0" anchor="t" bIns="48275" lIns="96575" spcFirstLastPara="1" rIns="96575" wrap="square" tIns="4827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516039"/>
            <a:ext cx="2983495" cy="502674"/>
          </a:xfrm>
          <a:prstGeom prst="rect">
            <a:avLst/>
          </a:prstGeom>
          <a:noFill/>
          <a:ln>
            <a:noFill/>
          </a:ln>
        </p:spPr>
        <p:txBody>
          <a:bodyPr anchorCtr="0" anchor="b" bIns="48275" lIns="96575" spcFirstLastPara="1" rIns="96575" wrap="square" tIns="4827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marR="0" rtl="0" algn="r">
              <a:spcBef>
                <a:spcPts val="0"/>
              </a:spcBef>
              <a:spcAft>
                <a:spcPts val="0"/>
              </a:spcAft>
              <a:buNone/>
            </a:pPr>
            <a:fld id="{00000000-1234-1234-1234-123412341234}" type="slidenum">
              <a:rPr b="0" i="0" lang="fr-FR"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ntthorntonfrance.sharepoint.com/:b:/r/sites/RSE-TDOutilsTrame/Accompagnement%20Oprationnel/Sant%C3%A9%20environnementale/1_VEILLE/guide-perturbateurs-endocriniens.pdf?csf=1&amp;web=1&amp;e=Fl4RPC"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gifrance.gouv.fr/contenu/menu/droit-national-en-vigueur/constitution/charte-de-l-environnement" TargetMode="External"/><Relationship Id="rId3" Type="http://schemas.openxmlformats.org/officeDocument/2006/relationships/hyperlink" Target="https://www.ecologie.gouv.fr/plan-national-sante-environnement-pnse" TargetMode="External"/><Relationship Id="rId4" Type="http://schemas.openxmlformats.org/officeDocument/2006/relationships/hyperlink" Target="https://www.ecologie.gouv.fr/strategie-nationale-sur-perturbateurs-endocrinien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a.fr/ina-eclaire-actu/great-smog-pollution-londres-1952" TargetMode="External"/><Relationship Id="rId3" Type="http://schemas.openxmlformats.org/officeDocument/2006/relationships/hyperlink" Target="https://www.futura-sciences.com/planete/definitions/developpement-durable-catastrophe-baie-minamata-6751/" TargetMode="External"/><Relationship Id="rId4" Type="http://schemas.openxmlformats.org/officeDocument/2006/relationships/hyperlink" Target="https://www.urps-ml-bfc.org/proteger-patients-de-contamination-chimique-perturbateurs-endocriniens/" TargetMode="External"/><Relationship Id="rId5" Type="http://schemas.openxmlformats.org/officeDocument/2006/relationships/hyperlink" Target="https://www.ina.fr/ina-eclaire-actu/canicule-2003-crise-sanitaire"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nte.journaldesfemmes.fr/fiches-maladies/2505880-cancer-du-sein-depistage-stade-symptomes-traitement-survi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1: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Sensibilisation 1h : afficher les slides 24 à 28 et masquer les slides 29 à 50</a:t>
            </a:r>
            <a:endParaRPr/>
          </a:p>
          <a:p>
            <a:pPr indent="0" lvl="0" marL="0" rtl="0" algn="l">
              <a:spcBef>
                <a:spcPts val="0"/>
              </a:spcBef>
              <a:spcAft>
                <a:spcPts val="0"/>
              </a:spcAft>
              <a:buNone/>
            </a:pPr>
            <a:r>
              <a:rPr lang="fr-FR"/>
              <a:t>Sensibilisation 2h : faire l’inverse</a:t>
            </a:r>
            <a:endParaRPr/>
          </a:p>
        </p:txBody>
      </p:sp>
      <p:sp>
        <p:nvSpPr>
          <p:cNvPr id="122" name="Google Shape;122;p1: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0: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b="0" i="0" lang="fr-FR" sz="1100">
                <a:solidFill>
                  <a:srgbClr val="000000"/>
                </a:solidFill>
                <a:latin typeface="Arial"/>
                <a:ea typeface="Arial"/>
                <a:cs typeface="Arial"/>
                <a:sym typeface="Arial"/>
              </a:rPr>
              <a:t>Comment fonctionnent les PE  ?</a:t>
            </a:r>
            <a:endParaRPr/>
          </a:p>
          <a:p>
            <a:pPr indent="0" lvl="0" marL="0" rtl="0" algn="l">
              <a:spcBef>
                <a:spcPts val="0"/>
              </a:spcBef>
              <a:spcAft>
                <a:spcPts val="0"/>
              </a:spcAft>
              <a:buNone/>
            </a:pPr>
            <a:r>
              <a:t/>
            </a:r>
            <a:endParaRPr b="0" i="0" sz="1100">
              <a:solidFill>
                <a:srgbClr val="000000"/>
              </a:solidFill>
              <a:latin typeface="Arial"/>
              <a:ea typeface="Arial"/>
              <a:cs typeface="Arial"/>
              <a:sym typeface="Arial"/>
            </a:endParaRPr>
          </a:p>
          <a:p>
            <a:pPr indent="0" lvl="0" marL="0" rtl="0" algn="l">
              <a:spcBef>
                <a:spcPts val="0"/>
              </a:spcBef>
              <a:spcAft>
                <a:spcPts val="0"/>
              </a:spcAft>
              <a:buNone/>
            </a:pPr>
            <a:r>
              <a:rPr b="0" i="0" lang="fr-FR" sz="1100">
                <a:solidFill>
                  <a:srgbClr val="000000"/>
                </a:solidFill>
                <a:latin typeface="Arial"/>
                <a:ea typeface="Arial"/>
                <a:cs typeface="Arial"/>
                <a:sym typeface="Arial"/>
              </a:rPr>
              <a:t>En temps normal, les hormones, générées par glandes, circulent dans le sang afin de transmettre leur message chimique en se fixant à un récepteur qui passera le message à l’organe ciblé pour qu’il agisse (ex : puberté, faim, croissance, reproduction…). Dans le cas d’un PE, l’hormone ne peut plus se fixer au récepteur en se faisant passer pour des hormones. Une fois fixés, le message chimique est soit interrompu, soit modifié soit imité imparfaitement. Dans tous les cas, l’organe ne réagira pas normalement.</a:t>
            </a:r>
            <a:endParaRPr/>
          </a:p>
        </p:txBody>
      </p:sp>
      <p:sp>
        <p:nvSpPr>
          <p:cNvPr id="220" name="Google Shape;220;p10: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1: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1: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marR="0" rtl="0" algn="l">
              <a:lnSpc>
                <a:spcPct val="100000"/>
              </a:lnSpc>
              <a:spcBef>
                <a:spcPts val="0"/>
              </a:spcBef>
              <a:spcAft>
                <a:spcPts val="0"/>
              </a:spcAft>
              <a:buClr>
                <a:srgbClr val="000000"/>
              </a:buClr>
              <a:buSzPts val="1200"/>
              <a:buFont typeface="Arial"/>
              <a:buNone/>
            </a:pPr>
            <a:r>
              <a:rPr b="0" i="0" lang="fr-FR" sz="1200">
                <a:solidFill>
                  <a:srgbClr val="000000"/>
                </a:solidFill>
                <a:latin typeface="Arial"/>
                <a:ea typeface="Arial"/>
                <a:cs typeface="Arial"/>
                <a:sym typeface="Arial"/>
              </a:rPr>
              <a:t>Les PE ont révolutionné les croyances scientifiques : jusqu’à aujourd’hui, le dose faisait le poison. Ceci n’est plus vrai avec les PE. Même à très faibles doses, les PE peuvent impacter notre santé. En effet, selon la dose, ils dérègleront le fonctionnement d’un organe plutôt qu’un autre. </a:t>
            </a:r>
            <a:endParaRPr b="0" i="0" sz="1200">
              <a:solidFill>
                <a:srgbClr val="333333"/>
              </a:solidFill>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rPr lang="fr-FR"/>
              <a:t>La toxicologie classique repose habituellement sur des effets doses linéaires (graphique en haut à gauche). Càd : plus on est exposé à une substance toxique, plus les effets vont être importants.</a:t>
            </a:r>
            <a:endParaRPr/>
          </a:p>
          <a:p>
            <a:pPr indent="0" lvl="0" marL="0" rtl="0" algn="l">
              <a:spcBef>
                <a:spcPts val="0"/>
              </a:spcBef>
              <a:spcAft>
                <a:spcPts val="0"/>
              </a:spcAft>
              <a:buNone/>
            </a:pPr>
            <a:r>
              <a:rPr lang="fr-FR"/>
              <a:t>Les PE ont changé ce paradigme : les effets ne sont plus proportionnels à la dose (graphiques en haut à gauche et en bas).</a:t>
            </a:r>
            <a:endParaRPr/>
          </a:p>
          <a:p>
            <a:pPr indent="0" lvl="0" marL="0" rtl="0" algn="l">
              <a:spcBef>
                <a:spcPts val="0"/>
              </a:spcBef>
              <a:spcAft>
                <a:spcPts val="0"/>
              </a:spcAft>
              <a:buNone/>
            </a:pPr>
            <a:r>
              <a:rPr lang="fr-FR"/>
              <a:t>Graphique en haut à droite : chaque PE a sa propre relation dose-effet : le PE X va avoir plus l’impact à une dose moyenne que le PE Y qui aura de fortes conséquences à faible et haute dose. Le PE Z, quant à lui, est extrêmement variable et il sera plus difficile de s’en protéger que l’impact varie de façon importante et ce malgré des doses relativement similaires. Le Bisphénol A est davantage impactant </a:t>
            </a:r>
            <a:endParaRPr/>
          </a:p>
        </p:txBody>
      </p:sp>
      <p:sp>
        <p:nvSpPr>
          <p:cNvPr id="228" name="Google Shape;228;p11: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2: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300"/>
              <a:t>Additionnellement à l’effet-dose, 2 autres effets rendent les études sur les PE très complexes :</a:t>
            </a:r>
            <a:endParaRPr/>
          </a:p>
          <a:p>
            <a:pPr indent="-342900" lvl="0" marL="342900" rtl="0" algn="l">
              <a:spcBef>
                <a:spcPts val="0"/>
              </a:spcBef>
              <a:spcAft>
                <a:spcPts val="0"/>
              </a:spcAft>
              <a:buClr>
                <a:schemeClr val="dk1"/>
              </a:buClr>
              <a:buSzPts val="1300"/>
              <a:buFont typeface="Calibri"/>
              <a:buAutoNum type="arabicParenR"/>
            </a:pPr>
            <a:r>
              <a:rPr lang="fr-FR" sz="1300"/>
              <a:t>Effet cumulatif : </a:t>
            </a:r>
            <a:r>
              <a:rPr lang="fr-FR" sz="1200">
                <a:latin typeface="Times New Roman"/>
                <a:ea typeface="Times New Roman"/>
                <a:cs typeface="Times New Roman"/>
                <a:sym typeface="Times New Roman"/>
              </a:rPr>
              <a:t>exposition répétée à une molécule donnée qui augmente la probabilité de conséquences néfastes pour l’organisme. Cet effet est d’autant plus présent que l’on multiplie le nombre de produits au quotidien. Par exemple, je prends ma douche j’utilise 1 savon, 1 shampooing, 1 après-shampooing qui comprennent peut-être tous des PE. Et la même chose peut se répéter tout au long de la journée.</a:t>
            </a:r>
            <a:endParaRPr sz="1300"/>
          </a:p>
          <a:p>
            <a:pPr indent="-342900" lvl="0" marL="342900" rtl="0" algn="l">
              <a:spcBef>
                <a:spcPts val="0"/>
              </a:spcBef>
              <a:spcAft>
                <a:spcPts val="0"/>
              </a:spcAft>
              <a:buClr>
                <a:schemeClr val="dk1"/>
              </a:buClr>
              <a:buSzPts val="1300"/>
              <a:buFont typeface="Calibri"/>
              <a:buAutoNum type="arabicParenR"/>
            </a:pPr>
            <a:r>
              <a:rPr lang="fr-FR" sz="1300"/>
              <a:t>Effet cocktail : </a:t>
            </a:r>
            <a:r>
              <a:rPr lang="fr-FR" sz="1200">
                <a:latin typeface="Times New Roman"/>
                <a:ea typeface="Times New Roman"/>
                <a:cs typeface="Times New Roman"/>
                <a:sym typeface="Times New Roman"/>
              </a:rPr>
              <a:t>mélange de deux ou plusieurs PE présents dans un même produit qui accroît les effets toxiques</a:t>
            </a:r>
            <a:r>
              <a:rPr lang="fr-FR" sz="1300">
                <a:latin typeface="Times New Roman"/>
                <a:ea typeface="Times New Roman"/>
                <a:cs typeface="Times New Roman"/>
                <a:sym typeface="Times New Roman"/>
              </a:rPr>
              <a:t>. Par exemple : dans le shampooing que j’utilise, il peut y avoir 2 PE. Les conséquences ne correspondent sûrement pas à la somme des effets du PE 1 + les effets du PE2. Les effets peuvent être exponentiels.</a:t>
            </a:r>
            <a:endParaRPr sz="1300"/>
          </a:p>
          <a:p>
            <a:pPr indent="0" lvl="0" marL="0" rtl="0" algn="just">
              <a:spcBef>
                <a:spcPts val="0"/>
              </a:spcBef>
              <a:spcAft>
                <a:spcPts val="0"/>
              </a:spcAft>
              <a:buNone/>
            </a:pPr>
            <a:r>
              <a:t/>
            </a:r>
            <a:endParaRPr/>
          </a:p>
        </p:txBody>
      </p:sp>
      <p:sp>
        <p:nvSpPr>
          <p:cNvPr id="244" name="Google Shape;244;p12: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
        <p:nvSpPr>
          <p:cNvPr id="245" name="Google Shape;245;p12:notes"/>
          <p:cNvSpPr txBox="1"/>
          <p:nvPr>
            <p:ph idx="11" type="ftr"/>
          </p:nvPr>
        </p:nvSpPr>
        <p:spPr>
          <a:xfrm>
            <a:off x="0" y="9516039"/>
            <a:ext cx="2983495" cy="502674"/>
          </a:xfrm>
          <a:prstGeom prst="rect">
            <a:avLst/>
          </a:prstGeom>
          <a:noFill/>
          <a:ln>
            <a:noFill/>
          </a:ln>
        </p:spPr>
        <p:txBody>
          <a:bodyPr anchorCtr="0" anchor="b" bIns="48275" lIns="96575" spcFirstLastPara="1" rIns="96575" wrap="square" tIns="48275">
            <a:noAutofit/>
          </a:bodyPr>
          <a:lstStyle/>
          <a:p>
            <a:pPr indent="0" lvl="0" marL="0" rtl="0" algn="l">
              <a:spcBef>
                <a:spcPts val="0"/>
              </a:spcBef>
              <a:spcAft>
                <a:spcPts val="0"/>
              </a:spcAft>
              <a:buNone/>
            </a:pPr>
            <a:r>
              <a:rPr lang="fr-FR"/>
              <a:t>Elodie Grimal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3: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3: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Les PE sont un type de polluant présent dans notre quotidien mais il en existe bien d’autres.</a:t>
            </a:r>
            <a:endParaRPr/>
          </a:p>
        </p:txBody>
      </p:sp>
      <p:sp>
        <p:nvSpPr>
          <p:cNvPr id="259" name="Google Shape;259;p13: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4: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Maintenant que l’on vient d’expliquer comment notre quotidien peut être affecté par les polluants, nous allons voir pourquoi la santé environnementale est un enjeu stratégique en maternité/établissement de santé.</a:t>
            </a:r>
            <a:endParaRPr/>
          </a:p>
        </p:txBody>
      </p:sp>
      <p:sp>
        <p:nvSpPr>
          <p:cNvPr id="267" name="Google Shape;267;p14: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5: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marR="0" rtl="0" algn="just">
              <a:lnSpc>
                <a:spcPct val="107000"/>
              </a:lnSpc>
              <a:spcBef>
                <a:spcPts val="0"/>
              </a:spcBef>
              <a:spcAft>
                <a:spcPts val="0"/>
              </a:spcAft>
              <a:buClr>
                <a:srgbClr val="000000"/>
              </a:buClr>
              <a:buSzPts val="2800"/>
              <a:buFont typeface="Tahoma"/>
              <a:buNone/>
            </a:pPr>
            <a:r>
              <a:rPr lang="fr-FR" sz="2800">
                <a:solidFill>
                  <a:srgbClr val="000000"/>
                </a:solidFill>
                <a:latin typeface="Tahoma"/>
                <a:ea typeface="Tahoma"/>
                <a:cs typeface="Tahoma"/>
                <a:sym typeface="Tahoma"/>
              </a:rPr>
              <a:t>En maternité, nous nous trouvons au cœur de la période des 1000 premiers jours du bébé (de sa conception à ses 2 ans).</a:t>
            </a:r>
            <a:endParaRPr/>
          </a:p>
          <a:p>
            <a:pPr indent="0" lvl="0" marL="0" rtl="0" algn="just">
              <a:lnSpc>
                <a:spcPct val="107000"/>
              </a:lnSpc>
              <a:spcBef>
                <a:spcPts val="800"/>
              </a:spcBef>
              <a:spcAft>
                <a:spcPts val="0"/>
              </a:spcAft>
              <a:buNone/>
            </a:pPr>
            <a:r>
              <a:rPr lang="fr-FR" sz="2800">
                <a:latin typeface="Times New Roman"/>
                <a:ea typeface="Times New Roman"/>
                <a:cs typeface="Times New Roman"/>
                <a:sym typeface="Times New Roman"/>
              </a:rPr>
              <a:t>Ces 1000 premiers jours le rendent particulièrement vulnérables face aux polluants. Les impacts de ces polluants peuvent s’observer lors de la grossesse, lors du développement de l’embryon et/ou sur la santé de l’enfant plus tard voire sur ses descendants (cf polémique du Distilbène).</a:t>
            </a:r>
            <a:endParaRPr/>
          </a:p>
          <a:p>
            <a:pPr indent="0" lvl="0" marL="0" rtl="0" algn="l">
              <a:spcBef>
                <a:spcPts val="800"/>
              </a:spcBef>
              <a:spcAft>
                <a:spcPts val="0"/>
              </a:spcAft>
              <a:buNone/>
            </a:pPr>
            <a:r>
              <a:rPr b="0" i="0" lang="fr-FR" sz="1800">
                <a:solidFill>
                  <a:srgbClr val="333333"/>
                </a:solidFill>
                <a:latin typeface="Roboto"/>
                <a:ea typeface="Roboto"/>
                <a:cs typeface="Roboto"/>
                <a:sym typeface="Roboto"/>
              </a:rPr>
              <a:t>	🡺 l’enfant est particulièrement vulnérable physiquement et psychiquement.</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En sensibilisant les professionnels de santé aux bons discours et bonnes pratiques, ils pourront à leur tour diffuser les bonnes informations aux familles pour rendre cette fenêtre de vulnérabilité en fenêtre d’opportunité. Car si les expériences négatives peuvent impacter l’enfant à long terme, les expériences positives le peuvent tout autant.</a:t>
            </a:r>
            <a:endParaRPr/>
          </a:p>
          <a:p>
            <a:pPr indent="0" lvl="0" marL="0" rtl="0" algn="l">
              <a:spcBef>
                <a:spcPts val="0"/>
              </a:spcBef>
              <a:spcAft>
                <a:spcPts val="0"/>
              </a:spcAft>
              <a:buNone/>
            </a:pPr>
            <a:r>
              <a:t/>
            </a:r>
            <a:endParaRPr b="0" i="0" sz="1800">
              <a:solidFill>
                <a:srgbClr val="333333"/>
              </a:solidFill>
              <a:latin typeface="Roboto"/>
              <a:ea typeface="Roboto"/>
              <a:cs typeface="Roboto"/>
              <a:sym typeface="Roboto"/>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Le programme du gouvernement des 1000 premiers jours établi comme objectifs de</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	- limiter l’exposition aux polluants intérieurs et perturbateurs endocriniens des femmes enceintes et des jeunes enfants au sein des maternités </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	- limiter ces impacts négatifs également aux professionnels qui y travaillent.	</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	-comment ? En :</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		*accompagnant et informant les soignants et les maternités dans la mise en place de bonnes pratiques</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		*Bonnes pratiques qui seront ensuite diffusées aux futurs parents</a:t>
            </a:r>
            <a:endParaRPr/>
          </a:p>
          <a:p>
            <a:pPr indent="0" lvl="0" marL="0" rtl="0" algn="l">
              <a:spcBef>
                <a:spcPts val="0"/>
              </a:spcBef>
              <a:spcAft>
                <a:spcPts val="0"/>
              </a:spcAft>
              <a:buNone/>
            </a:pPr>
            <a:r>
              <a:rPr b="0" i="0" lang="fr-FR" sz="1800">
                <a:solidFill>
                  <a:srgbClr val="333333"/>
                </a:solidFill>
                <a:latin typeface="Roboto"/>
                <a:ea typeface="Roboto"/>
                <a:cs typeface="Roboto"/>
                <a:sym typeface="Roboto"/>
              </a:rPr>
              <a:t>		*devenant, pour la maternité, un lieu exemplaire et de référence pour les parents</a:t>
            </a:r>
            <a:endParaRPr b="0" i="0" sz="1800">
              <a:solidFill>
                <a:srgbClr val="333333"/>
              </a:solidFill>
              <a:latin typeface="Roboto"/>
              <a:ea typeface="Roboto"/>
              <a:cs typeface="Roboto"/>
              <a:sym typeface="Roboto"/>
            </a:endParaRPr>
          </a:p>
          <a:p>
            <a:pPr indent="0" lvl="0" marL="0" rtl="0" algn="l">
              <a:spcBef>
                <a:spcPts val="0"/>
              </a:spcBef>
              <a:spcAft>
                <a:spcPts val="0"/>
              </a:spcAft>
              <a:buNone/>
            </a:pPr>
            <a:r>
              <a:t/>
            </a:r>
            <a:endParaRPr b="0" i="0" sz="1800">
              <a:solidFill>
                <a:srgbClr val="333333"/>
              </a:solidFill>
              <a:latin typeface="Roboto"/>
              <a:ea typeface="Roboto"/>
              <a:cs typeface="Roboto"/>
              <a:sym typeface="Roboto"/>
            </a:endParaRPr>
          </a:p>
          <a:p>
            <a:pPr indent="0" lvl="0" marL="0" rtl="0" algn="just">
              <a:lnSpc>
                <a:spcPct val="107000"/>
              </a:lnSpc>
              <a:spcBef>
                <a:spcPts val="0"/>
              </a:spcBef>
              <a:spcAft>
                <a:spcPts val="0"/>
              </a:spcAft>
              <a:buNone/>
            </a:pPr>
            <a:r>
              <a:rPr lang="fr-FR" sz="2800">
                <a:latin typeface="Times New Roman"/>
                <a:ea typeface="Times New Roman"/>
                <a:cs typeface="Times New Roman"/>
                <a:sym typeface="Times New Roman"/>
              </a:rPr>
              <a:t>Il est donc prioritaire de sensibiliser les femmes enceintes, les jeunes enfants et les adolescents parce que ce sont ces publics les plus à risque.</a:t>
            </a:r>
            <a:endParaRPr sz="2800">
              <a:latin typeface="Calibri"/>
              <a:ea typeface="Calibri"/>
              <a:cs typeface="Calibri"/>
              <a:sym typeface="Calibri"/>
            </a:endParaRPr>
          </a:p>
          <a:p>
            <a:pPr indent="0" lvl="0" marL="0" rtl="0" algn="l">
              <a:lnSpc>
                <a:spcPct val="100000"/>
              </a:lnSpc>
              <a:spcBef>
                <a:spcPts val="800"/>
              </a:spcBef>
              <a:spcAft>
                <a:spcPts val="0"/>
              </a:spcAft>
              <a:buNone/>
            </a:pPr>
            <a:r>
              <a:t/>
            </a:r>
            <a:endParaRPr sz="1300">
              <a:solidFill>
                <a:srgbClr val="000000"/>
              </a:solidFill>
              <a:latin typeface="Tahoma"/>
              <a:ea typeface="Tahoma"/>
              <a:cs typeface="Tahoma"/>
              <a:sym typeface="Tahoma"/>
            </a:endParaRPr>
          </a:p>
        </p:txBody>
      </p:sp>
      <p:sp>
        <p:nvSpPr>
          <p:cNvPr id="274" name="Google Shape;274;p15: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6: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Clr>
                <a:srgbClr val="3E3E3E"/>
              </a:buClr>
              <a:buSzPts val="1100"/>
              <a:buFont typeface="Arial"/>
              <a:buNone/>
            </a:pPr>
            <a:r>
              <a:rPr b="0" i="0" lang="fr-FR" sz="1100">
                <a:solidFill>
                  <a:srgbClr val="3E3E3E"/>
                </a:solidFill>
                <a:latin typeface="Calibri"/>
                <a:ea typeface="Calibri"/>
                <a:cs typeface="Calibri"/>
                <a:sym typeface="Calibri"/>
              </a:rPr>
              <a:t>Les risques potentiels de ces polluants sur la santé relèvent du court terme (ex : avortements spontanés, morts inutéro), moyen terme voire long terme et transgénérationnel.</a:t>
            </a:r>
            <a:endParaRPr/>
          </a:p>
          <a:p>
            <a:pPr indent="0" lvl="0" marL="0" rtl="0" algn="l">
              <a:spcBef>
                <a:spcPts val="0"/>
              </a:spcBef>
              <a:spcAft>
                <a:spcPts val="0"/>
              </a:spcAft>
              <a:buClr>
                <a:srgbClr val="3E3E3E"/>
              </a:buClr>
              <a:buSzPts val="1100"/>
              <a:buFont typeface="Arial"/>
              <a:buNone/>
            </a:pPr>
            <a:r>
              <a:rPr b="0" i="0" lang="fr-FR" sz="1100">
                <a:solidFill>
                  <a:srgbClr val="3E3E3E"/>
                </a:solidFill>
                <a:latin typeface="Calibri"/>
                <a:ea typeface="Calibri"/>
                <a:cs typeface="Calibri"/>
                <a:sym typeface="Calibri"/>
              </a:rPr>
              <a:t>Les impacts peuvent être visibles sur différents niveaux : </a:t>
            </a:r>
            <a:endParaRPr/>
          </a:p>
          <a:p>
            <a:pPr indent="0" lvl="0" marL="0" rtl="0" algn="l">
              <a:spcBef>
                <a:spcPts val="0"/>
              </a:spcBef>
              <a:spcAft>
                <a:spcPts val="0"/>
              </a:spcAft>
              <a:buClr>
                <a:srgbClr val="3E3E3E"/>
              </a:buClr>
              <a:buSzPts val="1100"/>
              <a:buFont typeface="Arial"/>
              <a:buNone/>
            </a:pPr>
            <a:r>
              <a:rPr b="0" i="0" lang="fr-FR" sz="1100">
                <a:solidFill>
                  <a:srgbClr val="3E3E3E"/>
                </a:solidFill>
                <a:latin typeface="Calibri"/>
                <a:ea typeface="Calibri"/>
                <a:cs typeface="Calibri"/>
                <a:sym typeface="Calibri"/>
              </a:rPr>
              <a:t>-système reproducteur masculin</a:t>
            </a:r>
            <a:endParaRPr/>
          </a:p>
          <a:p>
            <a:pPr indent="0" lvl="0" marL="0" rtl="0" algn="l">
              <a:spcBef>
                <a:spcPts val="0"/>
              </a:spcBef>
              <a:spcAft>
                <a:spcPts val="0"/>
              </a:spcAft>
              <a:buClr>
                <a:srgbClr val="3E3E3E"/>
              </a:buClr>
              <a:buSzPts val="1100"/>
              <a:buFont typeface="Arial"/>
              <a:buNone/>
            </a:pPr>
            <a:r>
              <a:rPr b="0" i="0" lang="fr-FR" sz="1100">
                <a:solidFill>
                  <a:srgbClr val="3E3E3E"/>
                </a:solidFill>
                <a:latin typeface="Calibri"/>
                <a:ea typeface="Calibri"/>
                <a:cs typeface="Calibri"/>
                <a:sym typeface="Calibri"/>
              </a:rPr>
              <a:t>-système reproducteur féminin</a:t>
            </a:r>
            <a:endParaRPr/>
          </a:p>
          <a:p>
            <a:pPr indent="0" lvl="0" marL="0" rtl="0" algn="just">
              <a:lnSpc>
                <a:spcPct val="107000"/>
              </a:lnSpc>
              <a:spcBef>
                <a:spcPts val="0"/>
              </a:spcBef>
              <a:spcAft>
                <a:spcPts val="0"/>
              </a:spcAft>
              <a:buNone/>
            </a:pPr>
            <a:r>
              <a:rPr b="0" i="0" lang="fr-FR" sz="1100">
                <a:solidFill>
                  <a:srgbClr val="3E3E3E"/>
                </a:solidFill>
                <a:latin typeface="Calibri"/>
                <a:ea typeface="Calibri"/>
                <a:cs typeface="Calibri"/>
                <a:sym typeface="Calibri"/>
              </a:rPr>
              <a:t>-cancers hormono-dépendants : </a:t>
            </a:r>
            <a:r>
              <a:rPr lang="fr-FR" sz="1100">
                <a:latin typeface="Calibri"/>
                <a:ea typeface="Calibri"/>
                <a:cs typeface="Calibri"/>
                <a:sym typeface="Calibri"/>
              </a:rPr>
              <a:t>Le cancer le plus souvent diagnostiqué dans les pays industrialisés est celui de la prostate. Cancer du testicule = le plus fréquent chez l’homme jeune et augmente régulièrement et rapidement dans les pays industrialisés. Augmentation des malformations de l’appareil génital masculin dans les pays occidentaux depuis plusieurs décennies (ex : faible qualité du sperme, cryptorchidie, hypospadias, cancer du testicule). </a:t>
            </a:r>
            <a:endParaRPr sz="1100">
              <a:latin typeface="Calibri"/>
              <a:ea typeface="Calibri"/>
              <a:cs typeface="Calibri"/>
              <a:sym typeface="Calibri"/>
            </a:endParaRPr>
          </a:p>
          <a:p>
            <a:pPr indent="0" lvl="0" marL="0" rtl="0" algn="just">
              <a:lnSpc>
                <a:spcPct val="107000"/>
              </a:lnSpc>
              <a:spcBef>
                <a:spcPts val="800"/>
              </a:spcBef>
              <a:spcAft>
                <a:spcPts val="0"/>
              </a:spcAft>
              <a:buNone/>
            </a:pPr>
            <a:r>
              <a:rPr lang="fr-FR" sz="1100">
                <a:latin typeface="Calibri"/>
                <a:ea typeface="Calibri"/>
                <a:cs typeface="Calibri"/>
                <a:sym typeface="Calibri"/>
              </a:rPr>
              <a:t>Cancer du sein = 1ere cause de mortalité par cancer chez la femme.</a:t>
            </a:r>
            <a:endParaRPr/>
          </a:p>
          <a:p>
            <a:pPr indent="0" lvl="0" marL="0" rtl="0" algn="l">
              <a:spcBef>
                <a:spcPts val="800"/>
              </a:spcBef>
              <a:spcAft>
                <a:spcPts val="0"/>
              </a:spcAft>
              <a:buNone/>
            </a:pPr>
            <a:r>
              <a:rPr lang="fr-FR" sz="1100">
                <a:latin typeface="Calibri"/>
                <a:ea typeface="Calibri"/>
                <a:cs typeface="Calibri"/>
                <a:sym typeface="Calibri"/>
              </a:rPr>
              <a:t>Or, l’amélioration du dépistage, du diagnostic, l’allongement de la durée de vie et la génétique </a:t>
            </a:r>
            <a:r>
              <a:rPr b="0" i="0" lang="fr-FR" sz="1100" u="none" strike="noStrike">
                <a:latin typeface="Helvetica Neue Light"/>
                <a:ea typeface="Helvetica Neue Light"/>
                <a:cs typeface="Helvetica Neue Light"/>
                <a:sym typeface="Helvetica Neue Light"/>
              </a:rPr>
              <a:t>semblent insuffisants pour expliquer l’explosion de ces pathologies à travers le monde.</a:t>
            </a:r>
            <a:r>
              <a:rPr lang="fr-FR" sz="1100">
                <a:latin typeface="Calibri"/>
                <a:ea typeface="Calibri"/>
                <a:cs typeface="Calibri"/>
                <a:sym typeface="Calibri"/>
              </a:rPr>
              <a:t> Plusieurs études contribuent à démontrer le lien de cause à effet des PE. </a:t>
            </a:r>
            <a:r>
              <a:rPr lang="fr-FR" sz="900">
                <a:latin typeface="Calibri"/>
                <a:ea typeface="Calibri"/>
                <a:cs typeface="Calibri"/>
                <a:sym typeface="Calibri"/>
              </a:rPr>
              <a:t>(source : </a:t>
            </a:r>
            <a:r>
              <a:rPr lang="fr-FR" sz="1100"/>
              <a:t>Comment protéger mes patients de la contamination chimique et des PE -2018 – Guide à l’usage des médecins libéraux – dossier scientifique et pratique. URPS, ml PACA </a:t>
            </a:r>
            <a:r>
              <a:rPr lang="fr-FR" sz="1100" u="sng">
                <a:solidFill>
                  <a:schemeClr val="hlink"/>
                </a:solidFill>
                <a:hlinkClick r:id="rId2"/>
              </a:rPr>
              <a:t>guide-perturbateurs-endocriniens.pdf</a:t>
            </a:r>
            <a:r>
              <a:rPr lang="fr-FR" sz="1100"/>
              <a:t> )</a:t>
            </a:r>
            <a:endParaRPr sz="900">
              <a:latin typeface="Calibri"/>
              <a:ea typeface="Calibri"/>
              <a:cs typeface="Calibri"/>
              <a:sym typeface="Calibri"/>
            </a:endParaRPr>
          </a:p>
          <a:p>
            <a:pPr indent="0" lvl="0" marL="0" rtl="0" algn="l">
              <a:spcBef>
                <a:spcPts val="0"/>
              </a:spcBef>
              <a:spcAft>
                <a:spcPts val="0"/>
              </a:spcAft>
              <a:buClr>
                <a:srgbClr val="3E3E3E"/>
              </a:buClr>
              <a:buSzPts val="1100"/>
              <a:buFont typeface="Arial"/>
              <a:buNone/>
            </a:pPr>
            <a:r>
              <a:rPr b="0" i="0" lang="fr-FR" sz="1100">
                <a:solidFill>
                  <a:srgbClr val="3E3E3E"/>
                </a:solidFill>
                <a:latin typeface="Calibri"/>
                <a:ea typeface="Calibri"/>
                <a:cs typeface="Calibri"/>
                <a:sym typeface="Calibri"/>
              </a:rPr>
              <a:t>-anomalies du développement.</a:t>
            </a:r>
            <a:endParaRPr/>
          </a:p>
          <a:p>
            <a:pPr indent="0" lvl="0" marL="0" rtl="0" algn="l">
              <a:spcBef>
                <a:spcPts val="0"/>
              </a:spcBef>
              <a:spcAft>
                <a:spcPts val="0"/>
              </a:spcAft>
              <a:buClr>
                <a:schemeClr val="dk1"/>
              </a:buClr>
              <a:buSzPts val="1100"/>
              <a:buFont typeface="Arial"/>
              <a:buNone/>
            </a:pPr>
            <a:r>
              <a:t/>
            </a:r>
            <a:endParaRPr b="0" i="0" sz="1100">
              <a:solidFill>
                <a:srgbClr val="3E3E3E"/>
              </a:solidFill>
              <a:latin typeface="Calibri"/>
              <a:ea typeface="Calibri"/>
              <a:cs typeface="Calibri"/>
              <a:sym typeface="Calibri"/>
            </a:endParaRPr>
          </a:p>
          <a:p>
            <a:pPr indent="0" lvl="0" marL="0" rtl="0" algn="l">
              <a:spcBef>
                <a:spcPts val="0"/>
              </a:spcBef>
              <a:spcAft>
                <a:spcPts val="0"/>
              </a:spcAft>
              <a:buNone/>
            </a:pPr>
            <a:r>
              <a:rPr b="0" i="0" lang="fr-FR" sz="1100">
                <a:solidFill>
                  <a:srgbClr val="3E3E3E"/>
                </a:solidFill>
                <a:latin typeface="Calibri"/>
                <a:ea typeface="Calibri"/>
                <a:cs typeface="Calibri"/>
                <a:sym typeface="Calibri"/>
              </a:rPr>
              <a:t>Les effets cumulatifs et cocktails rendent particulièrement difficile les études sur les PE : comment savoir quelle substance est à l’origine de telle maladie s’il suffit d’une faible exposition, si les mélanges peuvent avoir un impact exponentiel et si on est entouré de PE?</a:t>
            </a:r>
            <a:r>
              <a:rPr lang="fr-FR" sz="1100">
                <a:solidFill>
                  <a:srgbClr val="3E3E3E"/>
                </a:solidFill>
                <a:latin typeface="Calibri"/>
                <a:ea typeface="Calibri"/>
                <a:cs typeface="Calibri"/>
                <a:sym typeface="Calibri"/>
              </a:rPr>
              <a:t> </a:t>
            </a:r>
            <a:r>
              <a:rPr b="0" i="0" lang="fr-FR" sz="1100">
                <a:solidFill>
                  <a:srgbClr val="3E3E3E"/>
                </a:solidFill>
                <a:latin typeface="Calibri"/>
                <a:ea typeface="Calibri"/>
                <a:cs typeface="Calibri"/>
                <a:sym typeface="Calibri"/>
              </a:rPr>
              <a:t> La principale action à mener est d’appliquer le principe de précaution : « qui peut le moins peut le mieux » = moins </a:t>
            </a:r>
            <a:r>
              <a:rPr lang="fr-FR" sz="1100">
                <a:solidFill>
                  <a:srgbClr val="3E3E3E"/>
                </a:solidFill>
                <a:latin typeface="Calibri"/>
                <a:ea typeface="Calibri"/>
                <a:cs typeface="Calibri"/>
                <a:sym typeface="Calibri"/>
              </a:rPr>
              <a:t>on</a:t>
            </a:r>
            <a:r>
              <a:rPr b="0" i="0" lang="fr-FR" sz="1100">
                <a:solidFill>
                  <a:srgbClr val="3E3E3E"/>
                </a:solidFill>
                <a:latin typeface="Calibri"/>
                <a:ea typeface="Calibri"/>
                <a:cs typeface="Calibri"/>
                <a:sym typeface="Calibri"/>
              </a:rPr>
              <a:t> utilisera de produits cosmétiques/d’entretien… mieux ce sera pour notre santé et celle de notre descendance et moins il y aura d’ingrédients dans ces produits, mieux ça sera.</a:t>
            </a:r>
            <a:endParaRPr sz="1100">
              <a:latin typeface="Calibri"/>
              <a:ea typeface="Calibri"/>
              <a:cs typeface="Calibri"/>
              <a:sym typeface="Calibri"/>
            </a:endParaRPr>
          </a:p>
        </p:txBody>
      </p:sp>
      <p:sp>
        <p:nvSpPr>
          <p:cNvPr id="287" name="Google Shape;287;p16: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7: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7: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304" name="Google Shape;304;p17: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8: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8: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just">
              <a:lnSpc>
                <a:spcPct val="107000"/>
              </a:lnSpc>
              <a:spcBef>
                <a:spcPts val="0"/>
              </a:spcBef>
              <a:spcAft>
                <a:spcPts val="0"/>
              </a:spcAft>
              <a:buNone/>
            </a:pPr>
            <a:r>
              <a:rPr lang="fr-FR" sz="1800">
                <a:latin typeface="Calibri"/>
                <a:ea typeface="Calibri"/>
                <a:cs typeface="Calibri"/>
                <a:sym typeface="Calibri"/>
              </a:rPr>
              <a:t>Voici quelques exemples de polluants chimiques, PE et substances CMR présents dans notre quotidien.</a:t>
            </a:r>
            <a:endParaRPr/>
          </a:p>
          <a:p>
            <a:pPr indent="0" lvl="0" marL="0" rtl="0" algn="just">
              <a:lnSpc>
                <a:spcPct val="107000"/>
              </a:lnSpc>
              <a:spcBef>
                <a:spcPts val="800"/>
              </a:spcBef>
              <a:spcAft>
                <a:spcPts val="0"/>
              </a:spcAft>
              <a:buNone/>
            </a:pPr>
            <a:r>
              <a:rPr lang="fr-FR" sz="1800">
                <a:latin typeface="Calibri"/>
                <a:ea typeface="Calibri"/>
                <a:cs typeface="Calibri"/>
                <a:sym typeface="Calibri"/>
              </a:rPr>
              <a:t>[citer quelques exemples]</a:t>
            </a:r>
            <a:endParaRPr/>
          </a:p>
          <a:p>
            <a:pPr indent="0" lvl="0" marL="0" rtl="0" algn="just">
              <a:lnSpc>
                <a:spcPct val="107000"/>
              </a:lnSpc>
              <a:spcBef>
                <a:spcPts val="800"/>
              </a:spcBef>
              <a:spcAft>
                <a:spcPts val="0"/>
              </a:spcAft>
              <a:buNone/>
            </a:pPr>
            <a:r>
              <a:t/>
            </a:r>
            <a:endParaRPr sz="1800">
              <a:latin typeface="Calibri"/>
              <a:ea typeface="Calibri"/>
              <a:cs typeface="Calibri"/>
              <a:sym typeface="Calibri"/>
            </a:endParaRPr>
          </a:p>
          <a:p>
            <a:pPr indent="0" lvl="1" marL="0" rtl="0" algn="just">
              <a:spcBef>
                <a:spcPts val="960"/>
              </a:spcBef>
              <a:spcAft>
                <a:spcPts val="0"/>
              </a:spcAft>
              <a:buNone/>
            </a:pPr>
            <a:r>
              <a:rPr b="1" lang="fr-FR" sz="800"/>
              <a:t>Phtalates</a:t>
            </a:r>
            <a:r>
              <a:rPr lang="fr-FR" sz="800"/>
              <a:t> (ex: DEHP) : films et barquettes alimentaires, cosmétiques, cartes de credit, jouets, DM. </a:t>
            </a:r>
            <a:endParaRPr sz="800"/>
          </a:p>
          <a:p>
            <a:pPr indent="0" lvl="0" marL="0" rtl="0" algn="just">
              <a:spcBef>
                <a:spcPts val="0"/>
              </a:spcBef>
              <a:spcAft>
                <a:spcPts val="0"/>
              </a:spcAft>
              <a:buNone/>
            </a:pPr>
            <a:r>
              <a:rPr b="0" lang="fr-FR" sz="800">
                <a:solidFill>
                  <a:schemeClr val="dk1"/>
                </a:solidFill>
              </a:rPr>
              <a:t>99% des femmes enceintes ont des traces de phtalates dans leur organisme</a:t>
            </a:r>
            <a:r>
              <a:rPr lang="fr-FR" sz="800"/>
              <a:t>. </a:t>
            </a:r>
            <a:r>
              <a:rPr lang="fr-FR"/>
              <a:t>L’étude PÉLAGIE (Perturbateurs Endocriniens : Étude Longitudinale sur les Anomalies de la Grossesse, l’Infertilité et l’Enfance) a été mise en place pour répondre aux préoccupations de santé des enfants et adolescents dues à la présence de composés toxiques dans nos environnements quotidiens. Il s’agit d’un suivi d’environ 3500 mères-enfants réalisé en Bretagne depuis 2002.</a:t>
            </a:r>
            <a:endParaRPr b="0" sz="800">
              <a:solidFill>
                <a:schemeClr val="dk1"/>
              </a:solidFill>
            </a:endParaRPr>
          </a:p>
          <a:p>
            <a:pPr indent="0" lvl="0" marL="0" rtl="0" algn="just">
              <a:spcBef>
                <a:spcPts val="0"/>
              </a:spcBef>
              <a:spcAft>
                <a:spcPts val="0"/>
              </a:spcAft>
              <a:buNone/>
            </a:pPr>
            <a:r>
              <a:rPr b="0" lang="fr-FR" sz="800">
                <a:solidFill>
                  <a:schemeClr val="dk1"/>
                </a:solidFill>
              </a:rPr>
              <a:t>Les phtalates ont deux usages principaux : ils assouplissent les plastiques et ils stabilisent les parfums. Or, à la maison, les objets de plastique et les produits parfumés sont légion. Les phtalates bloquent l’effet de la testostérone, imitent les œstrogènes et modifient la production d’hormones thyroïdiennes.</a:t>
            </a:r>
            <a:endParaRPr b="0" sz="800">
              <a:solidFill>
                <a:schemeClr val="dk1"/>
              </a:solidFill>
            </a:endParaRPr>
          </a:p>
          <a:p>
            <a:pPr indent="0" lvl="1" marL="0" rtl="0" algn="just">
              <a:spcBef>
                <a:spcPts val="160"/>
              </a:spcBef>
              <a:spcAft>
                <a:spcPts val="0"/>
              </a:spcAft>
              <a:buClr>
                <a:schemeClr val="dk1"/>
              </a:buClr>
              <a:buSzPts val="800"/>
              <a:buFont typeface="Noto Sans Symbols"/>
              <a:buNone/>
            </a:pPr>
            <a:r>
              <a:rPr lang="fr-FR" sz="800"/>
              <a:t>Les tubulures ayant une concentration de phtalates de plus de 0,1% masse /masse de matière plastifiée sont interdites dans les services de pédiatrie, néonatologie et de maternité.</a:t>
            </a:r>
            <a:endParaRPr sz="800"/>
          </a:p>
          <a:p>
            <a:pPr indent="0" lvl="1" marL="0" rtl="0" algn="just">
              <a:spcBef>
                <a:spcPts val="160"/>
              </a:spcBef>
              <a:spcAft>
                <a:spcPts val="0"/>
              </a:spcAft>
              <a:buClr>
                <a:schemeClr val="dk1"/>
              </a:buClr>
              <a:buSzPts val="800"/>
              <a:buFont typeface="Noto Sans Symbols"/>
              <a:buNone/>
            </a:pPr>
            <a:r>
              <a:rPr lang="fr-FR" sz="800"/>
              <a:t>La concentration maximale admise dans les autres services est de 40%, ou une concentration la plus basse possible en l’absence d’alternative.</a:t>
            </a:r>
            <a:endParaRPr sz="800"/>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rtl="0" algn="l">
              <a:spcBef>
                <a:spcPts val="0"/>
              </a:spcBef>
              <a:spcAft>
                <a:spcPts val="0"/>
              </a:spcAft>
              <a:buNone/>
            </a:pPr>
            <a:r>
              <a:rPr b="1" lang="fr-FR" sz="800"/>
              <a:t>Bisphénols</a:t>
            </a:r>
            <a:r>
              <a:rPr lang="fr-FR" sz="800"/>
              <a:t> (ex : Bisphénol A (BPA): intérieur boites de conserves/canettes, biberons, tickets de caisse, gourde, plastique dur). Aujourd’hui le BPA est interdit. Mais les industriels l’ont remplacé par le BPS et/ou BPF tout aussi dangereux.</a:t>
            </a:r>
            <a:endParaRPr sz="800"/>
          </a:p>
          <a:p>
            <a:pPr indent="0" lvl="0" marL="0" marR="0" rtl="0" algn="l">
              <a:lnSpc>
                <a:spcPct val="100000"/>
              </a:lnSpc>
              <a:spcBef>
                <a:spcPts val="0"/>
              </a:spcBef>
              <a:spcAft>
                <a:spcPts val="0"/>
              </a:spcAft>
              <a:buClr>
                <a:schemeClr val="dk1"/>
              </a:buClr>
              <a:buSzPts val="1800"/>
              <a:buFont typeface="Calibri"/>
              <a:buNone/>
            </a:pPr>
            <a:r>
              <a:rPr lang="fr-FR" sz="1800">
                <a:latin typeface="Calibri"/>
                <a:ea typeface="Calibri"/>
                <a:cs typeface="Calibri"/>
                <a:sym typeface="Calibri"/>
              </a:rPr>
              <a:t>Les résultats montrent que le fait d’accoucher par césarienne est associé à des niveaux d’imprégnation par le PA plus élevés qui pourraient en partie être liés à une exposition récente et ponctuelle au BPA contenu dans le matériel médical utilisé lors de ce type d’accouchement (perfusion, sonde urinaire, etc.).</a:t>
            </a:r>
            <a:endParaRPr/>
          </a:p>
          <a:p>
            <a:pPr indent="0" lvl="0" marL="0" marR="0" rtl="0" algn="l">
              <a:lnSpc>
                <a:spcPct val="100000"/>
              </a:lnSpc>
              <a:spcBef>
                <a:spcPts val="0"/>
              </a:spcBef>
              <a:spcAft>
                <a:spcPts val="0"/>
              </a:spcAft>
              <a:buClr>
                <a:schemeClr val="dk1"/>
              </a:buClr>
              <a:buSzPts val="1800"/>
              <a:buFont typeface="Calibri"/>
              <a:buNone/>
            </a:pPr>
            <a:r>
              <a:rPr lang="fr-FR" sz="1800">
                <a:latin typeface="Calibri"/>
                <a:ea typeface="Calibri"/>
                <a:cs typeface="Calibri"/>
                <a:sym typeface="Calibri"/>
              </a:rPr>
              <a:t>Bisphénols ne s’accumulent pas mais quand même exposition quotidienne. Point positif : si on supprime la source, on peut réduire les risques sur la santé.</a:t>
            </a:r>
            <a:endParaRPr/>
          </a:p>
          <a:p>
            <a:pPr indent="0" lvl="0" marL="0" rtl="0" algn="l">
              <a:spcBef>
                <a:spcPts val="0"/>
              </a:spcBef>
              <a:spcAft>
                <a:spcPts val="0"/>
              </a:spcAft>
              <a:buNone/>
            </a:pPr>
            <a:r>
              <a:t/>
            </a:r>
            <a:endParaRPr sz="800"/>
          </a:p>
          <a:p>
            <a:pPr indent="0" lvl="0" marL="0" rtl="0" algn="l">
              <a:spcBef>
                <a:spcPts val="0"/>
              </a:spcBef>
              <a:spcAft>
                <a:spcPts val="0"/>
              </a:spcAft>
              <a:buNone/>
            </a:pPr>
            <a:r>
              <a:t/>
            </a:r>
            <a:endParaRPr sz="800"/>
          </a:p>
          <a:p>
            <a:pPr indent="0" lvl="0" marL="0" marR="0" rtl="0" algn="l">
              <a:lnSpc>
                <a:spcPct val="100000"/>
              </a:lnSpc>
              <a:spcBef>
                <a:spcPts val="0"/>
              </a:spcBef>
              <a:spcAft>
                <a:spcPts val="0"/>
              </a:spcAft>
              <a:buClr>
                <a:srgbClr val="000000"/>
              </a:buClr>
              <a:buSzPts val="800"/>
              <a:buFont typeface="Avenir"/>
              <a:buNone/>
            </a:pPr>
            <a:r>
              <a:rPr b="0" i="0" lang="fr-FR" sz="800">
                <a:solidFill>
                  <a:srgbClr val="000000"/>
                </a:solidFill>
                <a:latin typeface="Avenir"/>
                <a:ea typeface="Avenir"/>
                <a:cs typeface="Avenir"/>
                <a:sym typeface="Avenir"/>
              </a:rPr>
              <a:t>Les </a:t>
            </a:r>
            <a:r>
              <a:rPr b="1" i="0" lang="fr-FR" sz="800">
                <a:solidFill>
                  <a:srgbClr val="000000"/>
                </a:solidFill>
                <a:latin typeface="Avenir"/>
                <a:ea typeface="Avenir"/>
                <a:cs typeface="Avenir"/>
                <a:sym typeface="Avenir"/>
              </a:rPr>
              <a:t>parabens</a:t>
            </a:r>
            <a:r>
              <a:rPr b="0" i="0" lang="fr-FR" sz="800">
                <a:solidFill>
                  <a:srgbClr val="000000"/>
                </a:solidFill>
                <a:latin typeface="Avenir"/>
                <a:ea typeface="Avenir"/>
                <a:cs typeface="Avenir"/>
                <a:sym typeface="Avenir"/>
              </a:rPr>
              <a:t> sont une gamme de produits conservateurs. </a:t>
            </a:r>
            <a:r>
              <a:rPr lang="fr-FR" sz="800"/>
              <a:t>Afin d’éviter la croissance de bactéries et de moisissures dans les cosmétiques, les parfums, les produits de soins personnels, les aliments ou certains produits pharmaceutiques, on y ajoute des parabènes. Cette famille de substances se retrouve dans 80</a:t>
            </a:r>
            <a:r>
              <a:rPr b="0" lang="fr-FR" sz="800"/>
              <a:t> % des produits de soins personnels.</a:t>
            </a:r>
            <a:r>
              <a:rPr b="0" i="0" lang="fr-FR" sz="800">
                <a:solidFill>
                  <a:srgbClr val="000000"/>
                </a:solidFill>
                <a:latin typeface="Avenir"/>
                <a:ea typeface="Avenir"/>
                <a:cs typeface="Avenir"/>
                <a:sym typeface="Avenir"/>
              </a:rPr>
              <a:t> Dans notre corps, ils ont une action qui ressemblent à celle d'une hormone, précisément l'oestrogène, hormone féminine. Suspicion d’augmenter risque de cancer du sein, cancer de la peau (cf dans crèmes solaires)</a:t>
            </a:r>
            <a:endParaRPr/>
          </a:p>
          <a:p>
            <a:pPr indent="0" lvl="0" marL="0" rtl="0" algn="l">
              <a:spcBef>
                <a:spcPts val="0"/>
              </a:spcBef>
              <a:spcAft>
                <a:spcPts val="0"/>
              </a:spcAft>
              <a:buNone/>
            </a:pPr>
            <a:r>
              <a:t/>
            </a:r>
            <a:endParaRPr b="0" i="0" sz="800">
              <a:solidFill>
                <a:srgbClr val="424242"/>
              </a:solidFill>
              <a:latin typeface="Open Sans"/>
              <a:ea typeface="Open Sans"/>
              <a:cs typeface="Open Sans"/>
              <a:sym typeface="Open Sans"/>
            </a:endParaRPr>
          </a:p>
          <a:p>
            <a:pPr indent="0" lvl="0" marL="0" rtl="0" algn="l">
              <a:spcBef>
                <a:spcPts val="0"/>
              </a:spcBef>
              <a:spcAft>
                <a:spcPts val="0"/>
              </a:spcAft>
              <a:buNone/>
            </a:pPr>
            <a:r>
              <a:rPr b="0" i="0" lang="fr-FR" sz="800">
                <a:solidFill>
                  <a:srgbClr val="424242"/>
                </a:solidFill>
                <a:latin typeface="Open Sans"/>
                <a:ea typeface="Open Sans"/>
                <a:cs typeface="Open Sans"/>
                <a:sym typeface="Open Sans"/>
              </a:rPr>
              <a:t>Source : Livre Polluants chimiques enfants en danger – révélations sur une contamination silencieuse d’Anne-Corinne Zimmer paru chez Les Editions de l’atelier.</a:t>
            </a:r>
            <a:endParaRPr/>
          </a:p>
        </p:txBody>
      </p:sp>
      <p:sp>
        <p:nvSpPr>
          <p:cNvPr id="315" name="Google Shape;315;p18: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9: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b="0" lang="fr-FR" u="none"/>
              <a:t>La question des PE et autres substances toxiques a été identifiée par le gouvernement et de plus en plus de Plans/Chartes/Stratégies voient le jour. C’est notamment le cas de :</a:t>
            </a:r>
            <a:endParaRPr/>
          </a:p>
          <a:p>
            <a:pPr indent="0" lvl="0" marL="0" rtl="0" algn="l">
              <a:spcBef>
                <a:spcPts val="0"/>
              </a:spcBef>
              <a:spcAft>
                <a:spcPts val="0"/>
              </a:spcAft>
              <a:buNone/>
            </a:pPr>
            <a:r>
              <a:t/>
            </a:r>
            <a:endParaRPr b="1" u="sng"/>
          </a:p>
          <a:p>
            <a:pPr indent="0" lvl="0" marL="0" rtl="0" algn="l">
              <a:spcBef>
                <a:spcPts val="0"/>
              </a:spcBef>
              <a:spcAft>
                <a:spcPts val="0"/>
              </a:spcAft>
              <a:buNone/>
            </a:pPr>
            <a:r>
              <a:rPr b="1" lang="fr-FR" u="sng"/>
              <a:t>1986, Charte d’Ottawa :</a:t>
            </a:r>
            <a:endParaRPr/>
          </a:p>
          <a:p>
            <a:pPr indent="0" lvl="0" marL="0" rtl="0" algn="l">
              <a:spcBef>
                <a:spcPts val="0"/>
              </a:spcBef>
              <a:spcAft>
                <a:spcPts val="0"/>
              </a:spcAft>
              <a:buNone/>
            </a:pPr>
            <a:r>
              <a:rPr lang="fr-FR"/>
              <a:t>Promotion de la santé et prévention afin de donner les moyens aux gens </a:t>
            </a:r>
            <a:r>
              <a:rPr b="1" lang="fr-FR">
                <a:solidFill>
                  <a:srgbClr val="333333"/>
                </a:solidFill>
                <a:latin typeface="Arial Rounded"/>
                <a:ea typeface="Arial Rounded"/>
                <a:cs typeface="Arial Rounded"/>
                <a:sym typeface="Arial Rounded"/>
              </a:rPr>
              <a:t>d’améliorer la maîtrise de leur propre santé. </a:t>
            </a:r>
            <a:endParaRPr/>
          </a:p>
          <a:p>
            <a:pPr indent="0" lvl="0" marL="0" rtl="0" algn="l">
              <a:spcBef>
                <a:spcPts val="0"/>
              </a:spcBef>
              <a:spcAft>
                <a:spcPts val="0"/>
              </a:spcAft>
              <a:buNone/>
            </a:pPr>
            <a:r>
              <a:rPr lang="fr-FR"/>
              <a:t>Vise la santé pour tous d’ici 2000 « et au-delà »</a:t>
            </a:r>
            <a:endParaRPr/>
          </a:p>
          <a:p>
            <a:pPr indent="0" lvl="0" marL="0" rtl="0" algn="just">
              <a:spcBef>
                <a:spcPts val="0"/>
              </a:spcBef>
              <a:spcAft>
                <a:spcPts val="0"/>
              </a:spcAft>
              <a:buNone/>
            </a:pPr>
            <a:r>
              <a:t/>
            </a:r>
            <a:endParaRPr/>
          </a:p>
          <a:p>
            <a:pPr indent="0" lvl="0" marL="0" rtl="0" algn="l">
              <a:spcBef>
                <a:spcPts val="0"/>
              </a:spcBef>
              <a:spcAft>
                <a:spcPts val="0"/>
              </a:spcAft>
              <a:buNone/>
            </a:pPr>
            <a:r>
              <a:rPr b="1" i="0" lang="fr-FR" u="sng">
                <a:solidFill>
                  <a:srgbClr val="CECECE"/>
                </a:solidFill>
                <a:latin typeface="Arial"/>
                <a:ea typeface="Arial"/>
                <a:cs typeface="Arial"/>
                <a:sym typeface="Arial"/>
              </a:rPr>
              <a:t>Charte de l’environnement :</a:t>
            </a:r>
            <a:endParaRPr/>
          </a:p>
          <a:p>
            <a:pPr indent="0" lvl="0" marL="0" rtl="0" algn="l">
              <a:spcBef>
                <a:spcPts val="0"/>
              </a:spcBef>
              <a:spcAft>
                <a:spcPts val="0"/>
              </a:spcAft>
              <a:buNone/>
            </a:pPr>
            <a:r>
              <a:rPr b="0" i="0" lang="fr-FR">
                <a:solidFill>
                  <a:srgbClr val="CECECE"/>
                </a:solidFill>
                <a:latin typeface="Arial"/>
                <a:ea typeface="Arial"/>
                <a:cs typeface="Arial"/>
                <a:sym typeface="Arial"/>
              </a:rPr>
              <a:t>Elle est constitutionnelle. L’article 2 est intéressant parce qu’il mentionne le devoir de préserver et améliorer l’environnement.</a:t>
            </a:r>
            <a:endParaRPr/>
          </a:p>
          <a:p>
            <a:pPr indent="0" lvl="0" marL="0" rtl="0" algn="l">
              <a:spcBef>
                <a:spcPts val="0"/>
              </a:spcBef>
              <a:spcAft>
                <a:spcPts val="0"/>
              </a:spcAft>
              <a:buNone/>
            </a:pPr>
            <a:r>
              <a:rPr b="0" i="1" lang="fr-FR">
                <a:solidFill>
                  <a:srgbClr val="CECECE"/>
                </a:solidFill>
                <a:latin typeface="Arial"/>
                <a:ea typeface="Arial"/>
                <a:cs typeface="Arial"/>
                <a:sym typeface="Arial"/>
              </a:rPr>
              <a:t>Source : Légifrance, Charte de l’environnement,</a:t>
            </a:r>
            <a:r>
              <a:rPr i="1" lang="fr-FR" u="sng">
                <a:solidFill>
                  <a:schemeClr val="hlink"/>
                </a:solidFill>
                <a:hlinkClick r:id="rId2"/>
              </a:rPr>
              <a:t> Charte de l'environnement - Légifrance (legifrance.gouv.fr)</a:t>
            </a:r>
            <a:endParaRPr b="0" i="1">
              <a:solidFill>
                <a:srgbClr val="CECECE"/>
              </a:solidFill>
              <a:latin typeface="Arial"/>
              <a:ea typeface="Arial"/>
              <a:cs typeface="Arial"/>
              <a:sym typeface="Arial"/>
            </a:endParaRPr>
          </a:p>
          <a:p>
            <a:pPr indent="0" lvl="0" marL="0" rtl="0" algn="l">
              <a:spcBef>
                <a:spcPts val="0"/>
              </a:spcBef>
              <a:spcAft>
                <a:spcPts val="0"/>
              </a:spcAft>
              <a:buNone/>
            </a:pPr>
            <a:r>
              <a:t/>
            </a:r>
            <a:endParaRPr b="0" i="0">
              <a:solidFill>
                <a:srgbClr val="CECECE"/>
              </a:solidFill>
              <a:latin typeface="Arial"/>
              <a:ea typeface="Arial"/>
              <a:cs typeface="Arial"/>
              <a:sym typeface="Arial"/>
            </a:endParaRPr>
          </a:p>
          <a:p>
            <a:pPr indent="0" lvl="0" marL="0" rtl="0" algn="l">
              <a:spcBef>
                <a:spcPts val="0"/>
              </a:spcBef>
              <a:spcAft>
                <a:spcPts val="0"/>
              </a:spcAft>
              <a:buNone/>
            </a:pPr>
            <a:r>
              <a:rPr b="1" i="0" lang="fr-FR" u="sng">
                <a:solidFill>
                  <a:srgbClr val="CECECE"/>
                </a:solidFill>
                <a:latin typeface="Arial"/>
                <a:ea typeface="Arial"/>
                <a:cs typeface="Arial"/>
                <a:sym typeface="Arial"/>
              </a:rPr>
              <a:t>PNSE/PRSE :</a:t>
            </a:r>
            <a:endParaRPr/>
          </a:p>
          <a:p>
            <a:pPr indent="0" lvl="0" marL="0" rtl="0" algn="l">
              <a:spcBef>
                <a:spcPts val="0"/>
              </a:spcBef>
              <a:spcAft>
                <a:spcPts val="0"/>
              </a:spcAft>
              <a:buNone/>
            </a:pPr>
            <a:r>
              <a:rPr lang="fr-FR"/>
              <a:t>Plan Nationaux Santé environnement décliné par région (PRSE). Nous sommes dans la 4</a:t>
            </a:r>
            <a:r>
              <a:rPr baseline="30000" lang="fr-FR"/>
              <a:t>ème</a:t>
            </a:r>
            <a:r>
              <a:rPr lang="fr-FR"/>
              <a:t> vague du PNSE/PRSE (2020-2024). Il propose 19 Actions sur 4 axes prioritaires dont l’axe 2 sur « </a:t>
            </a:r>
            <a:r>
              <a:rPr b="1" lang="fr-FR">
                <a:solidFill>
                  <a:srgbClr val="595959"/>
                </a:solidFill>
                <a:latin typeface="Lato"/>
                <a:ea typeface="Lato"/>
                <a:cs typeface="Lato"/>
                <a:sym typeface="Lato"/>
              </a:rPr>
              <a:t>Réduire les expositions environnementales affectant notre santé ».</a:t>
            </a:r>
            <a:endParaRPr/>
          </a:p>
          <a:p>
            <a:pPr indent="0" lvl="0" marL="0" rtl="0" algn="l">
              <a:spcBef>
                <a:spcPts val="0"/>
              </a:spcBef>
              <a:spcAft>
                <a:spcPts val="0"/>
              </a:spcAft>
              <a:buNone/>
            </a:pPr>
            <a:r>
              <a:rPr i="1" lang="fr-FR" sz="800"/>
              <a:t>Source : site du gouvernement : Le plan national santé environnement, 24/01/2023, </a:t>
            </a:r>
            <a:r>
              <a:rPr i="1" lang="fr-FR" u="sng">
                <a:solidFill>
                  <a:schemeClr val="hlink"/>
                </a:solidFill>
                <a:hlinkClick r:id="rId3"/>
              </a:rPr>
              <a:t>Plan national santé environnement | Ministères Écologie Énergie Territoires (ecologie.gouv.fr)</a:t>
            </a:r>
            <a:endParaRPr i="1"/>
          </a:p>
          <a:p>
            <a:pPr indent="0" lvl="0" marL="0" rtl="0" algn="l">
              <a:spcBef>
                <a:spcPts val="0"/>
              </a:spcBef>
              <a:spcAft>
                <a:spcPts val="0"/>
              </a:spcAft>
              <a:buNone/>
            </a:pPr>
            <a:r>
              <a:t/>
            </a:r>
            <a:endParaRPr b="1" i="1"/>
          </a:p>
          <a:p>
            <a:pPr indent="0" lvl="0" marL="0" rtl="0" algn="l">
              <a:spcBef>
                <a:spcPts val="0"/>
              </a:spcBef>
              <a:spcAft>
                <a:spcPts val="0"/>
              </a:spcAft>
              <a:buNone/>
            </a:pPr>
            <a:r>
              <a:rPr b="1" lang="fr-FR"/>
              <a:t>SNPE/Stratégie nationale sur les perturbateurs endocriniens :</a:t>
            </a:r>
            <a:endParaRPr/>
          </a:p>
          <a:p>
            <a:pPr indent="0" lvl="0" marL="0" rtl="0" algn="l">
              <a:spcBef>
                <a:spcPts val="0"/>
              </a:spcBef>
              <a:spcAft>
                <a:spcPts val="0"/>
              </a:spcAft>
              <a:buNone/>
            </a:pPr>
            <a:r>
              <a:rPr b="0" i="0" lang="fr-FR">
                <a:solidFill>
                  <a:srgbClr val="202328"/>
                </a:solidFill>
                <a:latin typeface="Roboto"/>
                <a:ea typeface="Roboto"/>
                <a:cs typeface="Roboto"/>
                <a:sym typeface="Roboto"/>
              </a:rPr>
              <a:t>Pour mieux se protéger et contribuer à réduire la contamination de l’environnement aux perturbateurs endocriniens, le cadre réglementaire, principalement établi à l’échelle européenne, a pour objectif un niveau de protection collectif satisfaisant de la population et de l’environnement.</a:t>
            </a:r>
            <a:endParaRPr/>
          </a:p>
          <a:p>
            <a:pPr indent="0" lvl="0" marL="0" rtl="0" algn="l">
              <a:spcBef>
                <a:spcPts val="0"/>
              </a:spcBef>
              <a:spcAft>
                <a:spcPts val="0"/>
              </a:spcAft>
              <a:buNone/>
            </a:pPr>
            <a:r>
              <a:rPr i="1" lang="fr-FR" sz="700"/>
              <a:t>Source : site du gouvernement : Stratégie nationale sur les perturbateurs endocriniens, 1/07/2021, </a:t>
            </a:r>
            <a:r>
              <a:rPr i="1" lang="fr-FR" sz="1000" u="sng">
                <a:solidFill>
                  <a:schemeClr val="hlink"/>
                </a:solidFill>
                <a:hlinkClick r:id="rId4"/>
              </a:rPr>
              <a:t>Stratégie nationale sur les perturbateurs endocriniens | Ministères Écologie Énergie Territoires (ecologie.gouv.fr)</a:t>
            </a:r>
            <a:endParaRPr i="1" sz="1000"/>
          </a:p>
          <a:p>
            <a:pPr indent="0" lvl="0" marL="0" rtl="0" algn="l">
              <a:spcBef>
                <a:spcPts val="0"/>
              </a:spcBef>
              <a:spcAft>
                <a:spcPts val="0"/>
              </a:spcAft>
              <a:buNone/>
            </a:pPr>
            <a:r>
              <a:t/>
            </a:r>
            <a:endParaRPr sz="700"/>
          </a:p>
          <a:p>
            <a:pPr indent="0" lvl="0" marL="0" rtl="0" algn="l">
              <a:spcBef>
                <a:spcPts val="0"/>
              </a:spcBef>
              <a:spcAft>
                <a:spcPts val="0"/>
              </a:spcAft>
              <a:buNone/>
            </a:pPr>
            <a:r>
              <a:rPr b="1" lang="fr-FR" u="sng"/>
              <a:t>Déclaration d’Ostrava :</a:t>
            </a:r>
            <a:endParaRPr/>
          </a:p>
          <a:p>
            <a:pPr indent="0" lvl="0" marL="0" rtl="0" algn="l">
              <a:spcBef>
                <a:spcPts val="0"/>
              </a:spcBef>
              <a:spcAft>
                <a:spcPts val="0"/>
              </a:spcAft>
              <a:buNone/>
            </a:pPr>
            <a:r>
              <a:rPr lang="fr-FR"/>
              <a:t>2017, la première réunion. 7 domaines d’action dont « </a:t>
            </a:r>
            <a:r>
              <a:rPr lang="fr-FR">
                <a:solidFill>
                  <a:srgbClr val="7F7F7F"/>
                </a:solidFill>
                <a:latin typeface="Lato"/>
                <a:ea typeface="Lato"/>
                <a:cs typeface="Lato"/>
                <a:sym typeface="Lato"/>
              </a:rPr>
              <a:t>Atténuation au maximum des effets nocifs des produits chimiques sur la santé humaine et l’environnement ». Elle </a:t>
            </a:r>
            <a:r>
              <a:rPr lang="fr-FR"/>
              <a:t>nomme comme objectif l’intégration du « principe de précaution » qui est au cœur de la problématique des perturbateurs endocriniens et autres polluants et substances CMR dans les réflexions.</a:t>
            </a:r>
            <a:endParaRPr/>
          </a:p>
        </p:txBody>
      </p:sp>
      <p:sp>
        <p:nvSpPr>
          <p:cNvPr id="321" name="Google Shape;321;p19: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8499" y="4821506"/>
            <a:ext cx="5507990" cy="3944868"/>
          </a:xfrm>
          <a:prstGeom prst="rect">
            <a:avLst/>
          </a:prstGeom>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0: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0: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Pour résumer, la réflexion sur la notion de santé environnementale est stratégique de par sa pertinence et sa dimension de santé publique.</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Dans un premier temps, il serait intéressant de sensibiliser les professionnels à la SE afin qu’ils s’approprient les enjeux, réinterrogent leurs pratiques (ex : écoconception des soins) et informent et conseillent dans un second temps les familles sur les bons gestes à adopter. Ce travail permettra à la maternité de devenir un lieu exemplaire et de diffuser les bonnes pratiques à l’échelle du territoire régional voire national.</a:t>
            </a:r>
            <a:endParaRPr/>
          </a:p>
        </p:txBody>
      </p:sp>
      <p:sp>
        <p:nvSpPr>
          <p:cNvPr id="339" name="Google Shape;339;p20: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1: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1: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Mettre en place les bonnes pratiques, oui mais avant il faut identifier les sources de polluants.</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On identifie 5 principales familles pouvant regrouper les polluants :</a:t>
            </a:r>
            <a:endParaRPr/>
          </a:p>
          <a:p>
            <a:pPr indent="0" lvl="0" marL="0" rtl="0" algn="l">
              <a:lnSpc>
                <a:spcPct val="100000"/>
              </a:lnSpc>
              <a:spcBef>
                <a:spcPts val="0"/>
              </a:spcBef>
              <a:spcAft>
                <a:spcPts val="0"/>
              </a:spcAft>
              <a:buNone/>
            </a:pPr>
            <a:r>
              <a:rPr b="1" lang="fr-FR" sz="1300" u="sng">
                <a:solidFill>
                  <a:srgbClr val="000000"/>
                </a:solidFill>
                <a:latin typeface="Tahoma"/>
                <a:ea typeface="Tahoma"/>
                <a:cs typeface="Tahoma"/>
                <a:sym typeface="Tahoma"/>
              </a:rPr>
              <a:t>Cosmétiques :</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On y intègre tous les produits destinés au NN (savon, liniment, crème…), à la maman (savon) et professionnels (SHA, savon). On va s’intéresser à leur composition et être vigilants quant aux allégations trompeuses</a:t>
            </a:r>
            <a:endParaRPr/>
          </a:p>
          <a:p>
            <a:pPr indent="0" lvl="0" marL="0" rtl="0" algn="l">
              <a:lnSpc>
                <a:spcPct val="100000"/>
              </a:lnSpc>
              <a:spcBef>
                <a:spcPts val="0"/>
              </a:spcBef>
              <a:spcAft>
                <a:spcPts val="0"/>
              </a:spcAft>
              <a:buNone/>
            </a:pPr>
            <a:r>
              <a:t/>
            </a:r>
            <a:endParaRPr sz="13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b="1" lang="fr-FR" sz="1300" u="sng">
                <a:solidFill>
                  <a:srgbClr val="000000"/>
                </a:solidFill>
                <a:latin typeface="Tahoma"/>
                <a:ea typeface="Tahoma"/>
                <a:cs typeface="Tahoma"/>
                <a:sym typeface="Tahoma"/>
              </a:rPr>
              <a:t>DM :</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Cette famille regroupe les dispositifs médicaux et instruments. L’enjeu ici sera de vérifier les méthodes de stérilisation (ex : OE, rayons gamma, autoclave) et leur composition (ex : présence de phtalates comme le DEHP qui migre très facilement)</a:t>
            </a:r>
            <a:endParaRPr/>
          </a:p>
          <a:p>
            <a:pPr indent="0" lvl="0" marL="0" rtl="0" algn="l">
              <a:lnSpc>
                <a:spcPct val="100000"/>
              </a:lnSpc>
              <a:spcBef>
                <a:spcPts val="0"/>
              </a:spcBef>
              <a:spcAft>
                <a:spcPts val="0"/>
              </a:spcAft>
              <a:buNone/>
            </a:pPr>
            <a:r>
              <a:t/>
            </a:r>
            <a:endParaRPr sz="13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b="1" lang="fr-FR" sz="1300" u="sng">
                <a:solidFill>
                  <a:srgbClr val="000000"/>
                </a:solidFill>
                <a:latin typeface="Tahoma"/>
                <a:ea typeface="Tahoma"/>
                <a:cs typeface="Tahoma"/>
                <a:sym typeface="Tahoma"/>
              </a:rPr>
              <a:t>QAI :</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Concerne principalement les produits d’entretien et le formol. On y retrouve également les diffuseurs d’odeur et autres parfums. Finalement, tout ce qui peut dégrader la qualité de l’air intérieur.</a:t>
            </a:r>
            <a:endParaRPr/>
          </a:p>
          <a:p>
            <a:pPr indent="0" lvl="0" marL="0" rtl="0" algn="l">
              <a:lnSpc>
                <a:spcPct val="100000"/>
              </a:lnSpc>
              <a:spcBef>
                <a:spcPts val="0"/>
              </a:spcBef>
              <a:spcAft>
                <a:spcPts val="0"/>
              </a:spcAft>
              <a:buNone/>
            </a:pPr>
            <a:r>
              <a:t/>
            </a:r>
            <a:endParaRPr sz="13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b="1" lang="fr-FR" sz="1300" u="sng">
                <a:solidFill>
                  <a:srgbClr val="000000"/>
                </a:solidFill>
                <a:latin typeface="Tahoma"/>
                <a:ea typeface="Tahoma"/>
                <a:cs typeface="Tahoma"/>
                <a:sym typeface="Tahoma"/>
              </a:rPr>
              <a:t>Alimentation :</a:t>
            </a:r>
            <a:endParaRPr/>
          </a:p>
          <a:p>
            <a:pPr indent="0" lvl="0" marL="0" marR="0" rtl="0" algn="l">
              <a:lnSpc>
                <a:spcPct val="100000"/>
              </a:lnSpc>
              <a:spcBef>
                <a:spcPts val="0"/>
              </a:spcBef>
              <a:spcAft>
                <a:spcPts val="0"/>
              </a:spcAft>
              <a:buClr>
                <a:srgbClr val="000000"/>
              </a:buClr>
              <a:buSzPts val="1300"/>
              <a:buFont typeface="Tahoma"/>
              <a:buNone/>
            </a:pPr>
            <a:r>
              <a:rPr lang="fr-FR" sz="1300">
                <a:solidFill>
                  <a:srgbClr val="000000"/>
                </a:solidFill>
                <a:latin typeface="Tahoma"/>
                <a:ea typeface="Tahoma"/>
                <a:cs typeface="Tahoma"/>
                <a:sym typeface="Tahoma"/>
              </a:rPr>
              <a:t>L’alimentation adulte concentre toutes les réflexions autour du bio, des produits de saison/locaux, vaisselle plastique/céramique, vrac/emballés, qualités nutritionnelles des aliments…</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Pour l’alimentation infantile, les principaux points de vigilance sont les nourrettes en verre/plastique, biberons/téterelles stérilisés/bactériologiquement propres, conseils en allaitement maternel….</a:t>
            </a:r>
            <a:endParaRPr b="1" sz="1300" u="sng">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t/>
            </a:r>
            <a:endParaRPr b="1" sz="1300" u="sng">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b="1" lang="fr-FR" sz="1300" u="sng">
                <a:solidFill>
                  <a:srgbClr val="000000"/>
                </a:solidFill>
                <a:latin typeface="Tahoma"/>
                <a:ea typeface="Tahoma"/>
                <a:cs typeface="Tahoma"/>
                <a:sym typeface="Tahoma"/>
              </a:rPr>
              <a:t>Textile :</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Quelles couches sont utilisées en maternité (il y a de fortes chances pour que les couches utilisées en maternité soient les mêmes lors du retour à la maison + le bébé va les porter 24h/24, 7j/7 et sa peau fragile est perméable aux polluants donc il y a un vrai enjeu de SE sur ce produit). De plus, le choix des couches est important pour maintenir la cohérence entre le message de SE véhiculé par la maternité et les pratiques.</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Quid des textiles lavables VS UU (lange pour bébé, compresses VS gants lavables, draps/blouses lavables en salle de naissance/prétravail…)</a:t>
            </a:r>
            <a:endParaRPr/>
          </a:p>
          <a:p>
            <a:pPr indent="0" lvl="0" marL="0" rtl="0" algn="l">
              <a:lnSpc>
                <a:spcPct val="100000"/>
              </a:lnSpc>
              <a:spcBef>
                <a:spcPts val="0"/>
              </a:spcBef>
              <a:spcAft>
                <a:spcPts val="0"/>
              </a:spcAft>
              <a:buNone/>
            </a:pPr>
            <a:r>
              <a:t/>
            </a:r>
            <a:endParaRPr sz="13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Finalement, nous sommes exposés via 3 façons aux polluants :</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-via l’ingestion : tout ce que l’on va manger et mettre à la bouche</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-via l’inhalation : cela concerne la QAI</a:t>
            </a:r>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-via le contact : tout ce qui va être en contact avec notre peau.</a:t>
            </a:r>
            <a:endParaRPr/>
          </a:p>
          <a:p>
            <a:pPr indent="0" lvl="0" marL="0" rtl="0" algn="l">
              <a:lnSpc>
                <a:spcPct val="100000"/>
              </a:lnSpc>
              <a:spcBef>
                <a:spcPts val="0"/>
              </a:spcBef>
              <a:spcAft>
                <a:spcPts val="0"/>
              </a:spcAft>
              <a:buNone/>
            </a:pPr>
            <a:r>
              <a:t/>
            </a:r>
            <a:endParaRPr sz="1300">
              <a:solidFill>
                <a:srgbClr val="000000"/>
              </a:solidFill>
              <a:latin typeface="Tahoma"/>
              <a:ea typeface="Tahoma"/>
              <a:cs typeface="Tahoma"/>
              <a:sym typeface="Tahoma"/>
            </a:endParaRPr>
          </a:p>
          <a:p>
            <a:pPr indent="0" lvl="0" marL="0" rtl="0" algn="l">
              <a:lnSpc>
                <a:spcPct val="100000"/>
              </a:lnSpc>
              <a:spcBef>
                <a:spcPts val="0"/>
              </a:spcBef>
              <a:spcAft>
                <a:spcPts val="0"/>
              </a:spcAft>
              <a:buNone/>
            </a:pPr>
            <a:r>
              <a:rPr lang="fr-FR" sz="1300">
                <a:solidFill>
                  <a:srgbClr val="000000"/>
                </a:solidFill>
                <a:latin typeface="Tahoma"/>
                <a:ea typeface="Tahoma"/>
                <a:cs typeface="Tahoma"/>
                <a:sym typeface="Tahoma"/>
              </a:rPr>
              <a:t>Une fois que l’on sait cela, on se rappelle le principe de précaution : qui peut le moins peut le mieux.</a:t>
            </a:r>
            <a:endParaRPr/>
          </a:p>
        </p:txBody>
      </p:sp>
      <p:sp>
        <p:nvSpPr>
          <p:cNvPr id="356" name="Google Shape;356;p21: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22: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22: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Passons à la dernière partie : comment agir ?</a:t>
            </a:r>
            <a:endParaRPr/>
          </a:p>
        </p:txBody>
      </p:sp>
      <p:sp>
        <p:nvSpPr>
          <p:cNvPr id="407" name="Google Shape;407;p22: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3: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3: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100">
                <a:solidFill>
                  <a:srgbClr val="000000"/>
                </a:solidFill>
                <a:latin typeface="Arial"/>
                <a:ea typeface="Arial"/>
                <a:cs typeface="Arial"/>
                <a:sym typeface="Arial"/>
              </a:rPr>
              <a:t>[slide à conserver pour une sensibilisation d’1h]</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fr-FR" sz="1100">
                <a:solidFill>
                  <a:srgbClr val="000000"/>
                </a:solidFill>
                <a:latin typeface="Arial"/>
                <a:ea typeface="Arial"/>
                <a:cs typeface="Arial"/>
                <a:sym typeface="Arial"/>
              </a:rPr>
              <a:t>L’une des 1ères choses à faire concernant les cosmétiques est de se demander si le produit est absolument fondamental 🡺 qui peut le moins peut le mieux donc moins nous aurons de références, mieux ça sera.</a:t>
            </a:r>
            <a:endParaRPr/>
          </a:p>
          <a:p>
            <a:pPr indent="0" lvl="0" marL="0" rtl="0" algn="l">
              <a:spcBef>
                <a:spcPts val="0"/>
              </a:spcBef>
              <a:spcAft>
                <a:spcPts val="0"/>
              </a:spcAft>
              <a:buNone/>
            </a:pPr>
            <a:r>
              <a:rPr lang="fr-FR" sz="1100">
                <a:solidFill>
                  <a:srgbClr val="000000"/>
                </a:solidFill>
                <a:latin typeface="Arial"/>
                <a:ea typeface="Arial"/>
                <a:cs typeface="Arial"/>
                <a:sym typeface="Arial"/>
              </a:rPr>
              <a:t>Par exemple, ce produit hygiène intime douceur, non seulement est rouge (il contient une substance CMR) mais en plus parfaitement inutile. Les petites filles de 4 ans n’ont pas besoin d’un tel produit. La solution évidente ici est de ne pas acheter ce produit.</a:t>
            </a:r>
            <a:endParaRPr/>
          </a:p>
          <a:p>
            <a:pPr indent="0" lvl="0" marL="0" rtl="0" algn="l">
              <a:spcBef>
                <a:spcPts val="0"/>
              </a:spcBef>
              <a:spcAft>
                <a:spcPts val="0"/>
              </a:spcAft>
              <a:buNone/>
            </a:pPr>
            <a:r>
              <a:rPr lang="fr-FR" sz="1100">
                <a:solidFill>
                  <a:srgbClr val="000000"/>
                </a:solidFill>
                <a:latin typeface="Arial"/>
                <a:ea typeface="Arial"/>
                <a:cs typeface="Arial"/>
                <a:sym typeface="Arial"/>
              </a:rPr>
              <a:t>D’autre part, l’emballage du produit peut nous aiguiller. C’est à ce moment qu’il faut mobiliser l’esprit critique afin d’échapper au piège des allégations trompeuses.</a:t>
            </a:r>
            <a:endParaRPr/>
          </a:p>
          <a:p>
            <a:pPr indent="0" lvl="0" marL="0" rtl="0" algn="l">
              <a:spcBef>
                <a:spcPts val="0"/>
              </a:spcBef>
              <a:spcAft>
                <a:spcPts val="0"/>
              </a:spcAft>
              <a:buNone/>
            </a:pPr>
            <a:r>
              <a:rPr lang="fr-FR" sz="1100">
                <a:solidFill>
                  <a:srgbClr val="000000"/>
                </a:solidFill>
                <a:latin typeface="Arial"/>
                <a:ea typeface="Arial"/>
                <a:cs typeface="Arial"/>
                <a:sym typeface="Arial"/>
              </a:rPr>
              <a:t>Ex avec les huiles essentielles : elles sont vertes (ça rappelle la nature, l’écologie, le bien-être), on décèle le logo AB. Cependant, quand on retour le produit on s’aperçoit qu’il affiche le pictogramme CMR. En l’occurrence le produit est reprotoxique (on peut le savoir via la liste d’ingrédients) donc fortement déconseillé chez les femmes enceintes. CCL : il vaut mieux ne pas acheter ces huiles. De plus, les huiles essentielles ont beau être « naturelles », elles sont extrêmement concentrées. Leur manipulation n’est donc pas à prendre à la légère. Il est conseillé d’avoir des professionnels formés à l’aromathérapie.</a:t>
            </a:r>
            <a:endParaRPr/>
          </a:p>
          <a:p>
            <a:pPr indent="0" lvl="0" marL="0" rtl="0" algn="l">
              <a:spcBef>
                <a:spcPts val="0"/>
              </a:spcBef>
              <a:spcAft>
                <a:spcPts val="0"/>
              </a:spcAft>
              <a:buNone/>
            </a:pPr>
            <a:r>
              <a:rPr lang="fr-FR" sz="1100">
                <a:solidFill>
                  <a:srgbClr val="000000"/>
                </a:solidFill>
                <a:latin typeface="Arial"/>
                <a:ea typeface="Arial"/>
                <a:cs typeface="Arial"/>
                <a:sym typeface="Arial"/>
              </a:rPr>
              <a:t>Afin de mieux analyser les ingrédients d’un produit, nous avons ajoutés les liens vers la liste des PE supposés/avérés et des allergènes.</a:t>
            </a:r>
            <a:endParaRPr/>
          </a:p>
          <a:p>
            <a:pPr indent="0" lvl="0" marL="0" rtl="0" algn="l">
              <a:spcBef>
                <a:spcPts val="0"/>
              </a:spcBef>
              <a:spcAft>
                <a:spcPts val="0"/>
              </a:spcAft>
              <a:buNone/>
            </a:pPr>
            <a:r>
              <a:rPr lang="fr-FR" sz="1100">
                <a:solidFill>
                  <a:srgbClr val="000000"/>
                </a:solidFill>
                <a:latin typeface="Arial"/>
                <a:ea typeface="Arial"/>
                <a:cs typeface="Arial"/>
                <a:sym typeface="Arial"/>
              </a:rPr>
              <a:t>En CCL : les bonnes pratiques à adopter lorsqu’on s’interroge sur les cosmétiques sont : [lire]</a:t>
            </a:r>
            <a:endParaRPr/>
          </a:p>
        </p:txBody>
      </p:sp>
      <p:sp>
        <p:nvSpPr>
          <p:cNvPr id="414" name="Google Shape;414;p23: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4: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24: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100">
                <a:solidFill>
                  <a:srgbClr val="000000"/>
                </a:solidFill>
                <a:latin typeface="Arial"/>
                <a:ea typeface="Arial"/>
                <a:cs typeface="Arial"/>
                <a:sym typeface="Arial"/>
              </a:rPr>
              <a:t>[slide à conserver pour une sensibilisation d’1h]</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fr-FR" sz="1100">
                <a:solidFill>
                  <a:srgbClr val="000000"/>
                </a:solidFill>
                <a:latin typeface="Arial"/>
                <a:ea typeface="Arial"/>
                <a:cs typeface="Arial"/>
                <a:sym typeface="Arial"/>
              </a:rPr>
              <a:t>En raison des difficultés d’approvisionnement de certains DM et d’une offre parfois étroite, il est souvent difficile d’agir sur cette famille de produits. Toutefois, il est possible de porter une attention particulière sur les méthodes de stérilisation. En effet, l’usage unique s’est largement démocratisé en établissement de santé. Au-delà de la question environnementale (déchets, impact carbone), la question sanitaire se pose. Beaucoup de DM/instruments sont stérilisés à l’oxyde éthylène (OE), gaz reconnu cancérigène par le CIRC (Centre International de Recherche sur le Cancer). Cette méthode est donc à choisir uniquement en dernier recours. Lorsque c’est possible, il est préférable de choisir la stérilisation par autoclave (vapeur) puis rayons gamma (moins pire qu’OE). Ça peut être le cas pour les spéculums par exemple.</a:t>
            </a:r>
            <a:endParaRPr/>
          </a:p>
          <a:p>
            <a:pPr indent="0" lvl="0" marL="0" rtl="0" algn="l">
              <a:spcBef>
                <a:spcPts val="0"/>
              </a:spcBef>
              <a:spcAft>
                <a:spcPts val="0"/>
              </a:spcAft>
              <a:buNone/>
            </a:pPr>
            <a:r>
              <a:rPr lang="fr-FR" sz="1100">
                <a:solidFill>
                  <a:srgbClr val="000000"/>
                </a:solidFill>
                <a:latin typeface="Arial"/>
                <a:ea typeface="Arial"/>
                <a:cs typeface="Arial"/>
                <a:sym typeface="Arial"/>
              </a:rPr>
              <a:t>Sur la photo de gauche, on sait que le spéculum est stérilisé à l’OE grâce à l’indication sur l’emballage « EO » (= OE en anglais). </a:t>
            </a:r>
            <a:endParaRPr/>
          </a:p>
          <a:p>
            <a:pPr indent="0" lvl="0" marL="0" rtl="0" algn="l">
              <a:spcBef>
                <a:spcPts val="0"/>
              </a:spcBef>
              <a:spcAft>
                <a:spcPts val="0"/>
              </a:spcAft>
              <a:buNone/>
            </a:pPr>
            <a:r>
              <a:rPr lang="fr-FR" sz="1100">
                <a:solidFill>
                  <a:srgbClr val="000000"/>
                </a:solidFill>
                <a:latin typeface="Arial"/>
                <a:ea typeface="Arial"/>
                <a:cs typeface="Arial"/>
                <a:sym typeface="Arial"/>
              </a:rPr>
              <a:t>Pour les biberons de téterelles (photo de droite), le Haut Conseil de Santé Publique recommande des biberons et tétines bactériologiquement propres. La stérilisation à l’OE sur la photo serait donc évitable. Un échange peut être engagé avec le fournisseur pour qu’il propose des références non stériles.</a:t>
            </a:r>
            <a:endParaRPr/>
          </a:p>
          <a:p>
            <a:pPr indent="0" lvl="0" marL="0" rtl="0" algn="l">
              <a:spcBef>
                <a:spcPts val="0"/>
              </a:spcBef>
              <a:spcAft>
                <a:spcPts val="0"/>
              </a:spcAft>
              <a:buNone/>
            </a:pPr>
            <a:r>
              <a:rPr lang="fr-FR" sz="1100">
                <a:solidFill>
                  <a:srgbClr val="000000"/>
                </a:solidFill>
                <a:latin typeface="Arial"/>
                <a:ea typeface="Arial"/>
                <a:cs typeface="Arial"/>
                <a:sym typeface="Arial"/>
              </a:rPr>
              <a:t>Les bonnes pratiques seraient donc : [Lire]</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p:txBody>
      </p:sp>
      <p:sp>
        <p:nvSpPr>
          <p:cNvPr id="448" name="Google Shape;448;p24: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5: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25: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100">
                <a:solidFill>
                  <a:srgbClr val="000000"/>
                </a:solidFill>
                <a:latin typeface="Arial"/>
                <a:ea typeface="Arial"/>
                <a:cs typeface="Arial"/>
                <a:sym typeface="Arial"/>
              </a:rPr>
              <a:t>[slide à conserver pour une sensibilisation d’1h]</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fr-FR" sz="1100">
                <a:solidFill>
                  <a:srgbClr val="000000"/>
                </a:solidFill>
                <a:latin typeface="Arial"/>
                <a:ea typeface="Arial"/>
                <a:cs typeface="Arial"/>
                <a:sym typeface="Arial"/>
              </a:rPr>
              <a:t>Puisqu’elle est incolore et souvent inodore, il est très difficile de déterminer la qualité de l’air intérieur que l’on respire. Plusieurs sources peuvent la dégrader : polluants physiques comme les poussières, radon (gaz naturel radioactif qui émane des sols. C’est la 2</a:t>
            </a:r>
            <a:r>
              <a:rPr baseline="30000" lang="fr-FR" sz="1100">
                <a:solidFill>
                  <a:srgbClr val="000000"/>
                </a:solidFill>
                <a:latin typeface="Arial"/>
                <a:ea typeface="Arial"/>
                <a:cs typeface="Arial"/>
                <a:sym typeface="Arial"/>
              </a:rPr>
              <a:t>ème</a:t>
            </a:r>
            <a:r>
              <a:rPr lang="fr-FR" sz="1100">
                <a:solidFill>
                  <a:srgbClr val="000000"/>
                </a:solidFill>
                <a:latin typeface="Arial"/>
                <a:ea typeface="Arial"/>
                <a:cs typeface="Arial"/>
                <a:sym typeface="Arial"/>
              </a:rPr>
              <a:t> cause de cancer du poumon, loin derrière le tabagisme); polluants biologiques (moisissures) et polluants chimiques. C’est ce 3</a:t>
            </a:r>
            <a:r>
              <a:rPr baseline="30000" lang="fr-FR" sz="1100">
                <a:solidFill>
                  <a:srgbClr val="000000"/>
                </a:solidFill>
                <a:latin typeface="Arial"/>
                <a:ea typeface="Arial"/>
                <a:cs typeface="Arial"/>
                <a:sym typeface="Arial"/>
              </a:rPr>
              <a:t>ème</a:t>
            </a:r>
            <a:r>
              <a:rPr lang="fr-FR" sz="1100">
                <a:solidFill>
                  <a:srgbClr val="000000"/>
                </a:solidFill>
                <a:latin typeface="Arial"/>
                <a:ea typeface="Arial"/>
                <a:cs typeface="Arial"/>
                <a:sym typeface="Arial"/>
              </a:rPr>
              <a:t> polluant que l’on va aborder aujourd’hui.</a:t>
            </a:r>
            <a:endParaRPr/>
          </a:p>
          <a:p>
            <a:pPr indent="0" lvl="0" marL="0" rtl="0" algn="l">
              <a:spcBef>
                <a:spcPts val="0"/>
              </a:spcBef>
              <a:spcAft>
                <a:spcPts val="0"/>
              </a:spcAft>
              <a:buNone/>
            </a:pPr>
            <a:r>
              <a:rPr lang="fr-FR" sz="1100">
                <a:solidFill>
                  <a:srgbClr val="000000"/>
                </a:solidFill>
                <a:latin typeface="Arial"/>
                <a:ea typeface="Arial"/>
                <a:cs typeface="Arial"/>
                <a:sym typeface="Arial"/>
              </a:rPr>
              <a:t>Dans les polluants chimiques nous retrouvons les produits d’entretien traditionnels et le formol.</a:t>
            </a:r>
            <a:endParaRPr/>
          </a:p>
          <a:p>
            <a:pPr indent="0" lvl="0" marL="0" rtl="0" algn="l">
              <a:spcBef>
                <a:spcPts val="0"/>
              </a:spcBef>
              <a:spcAft>
                <a:spcPts val="0"/>
              </a:spcAft>
              <a:buNone/>
            </a:pPr>
            <a:r>
              <a:rPr lang="fr-FR" sz="1100">
                <a:solidFill>
                  <a:srgbClr val="000000"/>
                </a:solidFill>
                <a:latin typeface="Arial"/>
                <a:ea typeface="Arial"/>
                <a:cs typeface="Arial"/>
                <a:sym typeface="Arial"/>
              </a:rPr>
              <a:t>La photo de gauche montre un appareil de mesure de la QAI qui sature (8888 </a:t>
            </a:r>
            <a:r>
              <a:rPr lang="fr-FR" sz="1100">
                <a:solidFill>
                  <a:schemeClr val="dk1"/>
                </a:solidFill>
                <a:latin typeface="Calibri"/>
                <a:ea typeface="Calibri"/>
                <a:cs typeface="Calibri"/>
                <a:sym typeface="Calibri"/>
              </a:rPr>
              <a:t>µg/m3). Ceci signifie que le produit d’entretien émet des COV (composés organiques volatils) en grande quantité et, par conséquent, pollue l’air de la pièce. Une bonne pratique, simple et rapide, consisterait à reboucher le produit et faire un trou au diamètre du tuyau.</a:t>
            </a:r>
            <a:endParaRPr/>
          </a:p>
          <a:p>
            <a:pPr indent="0" lvl="0" marL="0" rtl="0" algn="l">
              <a:spcBef>
                <a:spcPts val="0"/>
              </a:spcBef>
              <a:spcAft>
                <a:spcPts val="0"/>
              </a:spcAft>
              <a:buNone/>
            </a:pPr>
            <a:r>
              <a:rPr lang="fr-FR" sz="1100">
                <a:solidFill>
                  <a:schemeClr val="dk1"/>
                </a:solidFill>
                <a:latin typeface="Calibri"/>
                <a:ea typeface="Calibri"/>
                <a:cs typeface="Calibri"/>
                <a:sym typeface="Calibri"/>
              </a:rPr>
              <a:t>Les photos de droite représentent des pots/seaux de formol qui est une substance CMR comme le montre le pictogramme de danger. Règlementairement, il est à la charge de l’employeur de chercher à supprimer l’exposition des professionnels à toute substance CMR (cf source). Plusieurs options s’offrent à l’établissement : 1) supprimer le formol en envoyant les pièces anatomiques à température ambiante/conservées à 4°C/mises sous-vide + conservées à 4°C, tout dépend si l’étb a un laboratoire d’anatomopathologie sur site ou externalisé 2)supprimer l’exposition des professionnels au formol pour les petites pièces anatomiques/biopsies grâce aux flacons biopsafe/capsule safe 3) en réduisant l’exposition des professionnels au formol via la mise en place des EPI règlementaires : gants en nitrile (vinyle poreux au formol), lunettes de protection latérales, sabots fermés, tablier, masque à cartouches/FFP3 [Plus d’infos dans le PPT de sensibilisation au formol : RSE-TD_Outils Trame&gt;Accompagnement opérationnel &gt; Ecoconception &gt; 3_ACCOMPAGNEMENT &gt; Prestation &gt; Sensibilisation suppression du formol 1h]</a:t>
            </a:r>
            <a:endParaRPr/>
          </a:p>
          <a:p>
            <a:pPr indent="0" lvl="0" marL="0" rtl="0" algn="l">
              <a:spcBef>
                <a:spcPts val="0"/>
              </a:spcBef>
              <a:spcAft>
                <a:spcPts val="0"/>
              </a:spcAft>
              <a:buNone/>
            </a:pPr>
            <a:r>
              <a:rPr lang="fr-FR" sz="1100">
                <a:solidFill>
                  <a:schemeClr val="dk1"/>
                </a:solidFill>
                <a:latin typeface="Calibri"/>
                <a:ea typeface="Calibri"/>
                <a:cs typeface="Calibri"/>
                <a:sym typeface="Calibri"/>
              </a:rPr>
              <a:t>Finalement, les bonnes pratiques sont : [Lire]</a:t>
            </a:r>
            <a:endParaRPr sz="1100">
              <a:solidFill>
                <a:srgbClr val="000000"/>
              </a:solidFill>
              <a:latin typeface="Arial"/>
              <a:ea typeface="Arial"/>
              <a:cs typeface="Arial"/>
              <a:sym typeface="Arial"/>
            </a:endParaRPr>
          </a:p>
        </p:txBody>
      </p:sp>
      <p:sp>
        <p:nvSpPr>
          <p:cNvPr id="482" name="Google Shape;482;p25: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26: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26: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100">
                <a:solidFill>
                  <a:srgbClr val="000000"/>
                </a:solidFill>
                <a:latin typeface="Arial"/>
                <a:ea typeface="Arial"/>
                <a:cs typeface="Arial"/>
                <a:sym typeface="Arial"/>
              </a:rPr>
              <a:t>[slide à conserver pour une sensibilisation d’1h]</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fr-FR" sz="1100">
                <a:solidFill>
                  <a:srgbClr val="000000"/>
                </a:solidFill>
                <a:latin typeface="Arial"/>
                <a:ea typeface="Arial"/>
                <a:cs typeface="Arial"/>
                <a:sym typeface="Arial"/>
              </a:rPr>
              <a:t>L’une des premières actions qu’il est possible de mener est la réduction des contenants en plastique. En effet, aujourd’hui tout le monde connait l’impact environnemental du plastique. Aussi, si un établissement se dit engagé dans une démarche éco-responsable en ayant encore des bouteilles en plastique par exemple, cela peut discréditer la démarche aux yeux des patients, visiteurs et professionnels.</a:t>
            </a:r>
            <a:endParaRPr/>
          </a:p>
          <a:p>
            <a:pPr indent="0" lvl="0" marL="0" rtl="0" algn="l">
              <a:spcBef>
                <a:spcPts val="0"/>
              </a:spcBef>
              <a:spcAft>
                <a:spcPts val="0"/>
              </a:spcAft>
              <a:buNone/>
            </a:pPr>
            <a:r>
              <a:rPr lang="fr-FR" sz="1100">
                <a:solidFill>
                  <a:srgbClr val="000000"/>
                </a:solidFill>
                <a:latin typeface="Arial"/>
                <a:ea typeface="Arial"/>
                <a:cs typeface="Arial"/>
                <a:sym typeface="Arial"/>
              </a:rPr>
              <a:t>Il est donc important dans un premier temps de chercher à supprimer les contenants en plastique et/ou de les remplacer par du verre qui est un matériau inerte contrairement au plastique qui peut contenir des polluants migrant dans le contenu. </a:t>
            </a:r>
            <a:endParaRPr/>
          </a:p>
          <a:p>
            <a:pPr indent="0" lvl="0" marL="0" rtl="0" algn="l">
              <a:spcBef>
                <a:spcPts val="0"/>
              </a:spcBef>
              <a:spcAft>
                <a:spcPts val="0"/>
              </a:spcAft>
              <a:buNone/>
            </a:pPr>
            <a:r>
              <a:rPr lang="fr-FR" sz="1100">
                <a:solidFill>
                  <a:srgbClr val="000000"/>
                </a:solidFill>
                <a:latin typeface="Arial"/>
                <a:ea typeface="Arial"/>
                <a:cs typeface="Arial"/>
                <a:sym typeface="Arial"/>
              </a:rPr>
              <a:t>Toutefois, il est parfois possible d’être dans l’incapacité de supprimer un contenant en plastique. Il faut alors savoir que tous les plastiques ne se valent pas. Privilégiez les plastiques de familles 2, 4, 5 qui sont les plus stables.</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fr-FR" sz="1100">
                <a:solidFill>
                  <a:srgbClr val="000000"/>
                </a:solidFill>
                <a:latin typeface="Arial"/>
                <a:ea typeface="Arial"/>
                <a:cs typeface="Arial"/>
                <a:sym typeface="Arial"/>
              </a:rPr>
              <a:t>Par ailleurs, une attention peut être portée par le service restauration sur la présence d’additifs controversés dans les repas : conservateurs, exhausteurs de goût, colorant, agent de texture… Certains peuvent être des perturbateurs endocriniens.</a:t>
            </a:r>
            <a:endParaRPr/>
          </a:p>
          <a:p>
            <a:pPr indent="0" lvl="0" marL="0" rtl="0" algn="l">
              <a:spcBef>
                <a:spcPts val="0"/>
              </a:spcBef>
              <a:spcAft>
                <a:spcPts val="0"/>
              </a:spcAft>
              <a:buNone/>
            </a:pPr>
            <a:r>
              <a:rPr lang="fr-FR" sz="1100">
                <a:solidFill>
                  <a:srgbClr val="000000"/>
                </a:solidFill>
                <a:latin typeface="Arial"/>
                <a:ea typeface="Arial"/>
                <a:cs typeface="Arial"/>
                <a:sym typeface="Arial"/>
              </a:rPr>
              <a:t>[Présenter 1 ou 2 exemples].</a:t>
            </a:r>
            <a:endParaRPr/>
          </a:p>
        </p:txBody>
      </p:sp>
      <p:sp>
        <p:nvSpPr>
          <p:cNvPr id="509" name="Google Shape;509;p26: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7: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7: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100">
                <a:solidFill>
                  <a:srgbClr val="000000"/>
                </a:solidFill>
                <a:latin typeface="Arial"/>
                <a:ea typeface="Arial"/>
                <a:cs typeface="Arial"/>
                <a:sym typeface="Arial"/>
              </a:rPr>
              <a:t>[slide à conserver pour une sensibilisation d’1h]</a:t>
            </a:r>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fr-FR" sz="1100">
                <a:solidFill>
                  <a:srgbClr val="000000"/>
                </a:solidFill>
                <a:latin typeface="Arial"/>
                <a:ea typeface="Arial"/>
                <a:cs typeface="Arial"/>
                <a:sym typeface="Arial"/>
              </a:rPr>
              <a:t>La dernière famille est le textile. Ici, nous parlerons </a:t>
            </a:r>
            <a:endParaRPr/>
          </a:p>
        </p:txBody>
      </p:sp>
      <p:sp>
        <p:nvSpPr>
          <p:cNvPr id="534" name="Google Shape;534;p27: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8: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8: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marR="0" rtl="0" algn="l">
              <a:lnSpc>
                <a:spcPct val="100000"/>
              </a:lnSpc>
              <a:spcBef>
                <a:spcPts val="0"/>
              </a:spcBef>
              <a:spcAft>
                <a:spcPts val="0"/>
              </a:spcAft>
              <a:buClr>
                <a:srgbClr val="000000"/>
              </a:buClr>
              <a:buSzPts val="1200"/>
              <a:buFont typeface="Arial"/>
              <a:buNone/>
            </a:pPr>
            <a:r>
              <a:rPr lang="fr-FR" sz="1200">
                <a:solidFill>
                  <a:srgbClr val="000000"/>
                </a:solidFill>
                <a:latin typeface="Arial"/>
                <a:ea typeface="Arial"/>
                <a:cs typeface="Arial"/>
                <a:sym typeface="Arial"/>
              </a:rPr>
              <a:t>[slide à conserver pour une sensibilisation d’2h]</a:t>
            </a:r>
            <a:endParaRPr/>
          </a:p>
          <a:p>
            <a:pPr indent="0" lvl="0" marL="0" rtl="0" algn="l">
              <a:spcBef>
                <a:spcPts val="0"/>
              </a:spcBef>
              <a:spcAft>
                <a:spcPts val="0"/>
              </a:spcAft>
              <a:buNone/>
            </a:pPr>
            <a:r>
              <a:t/>
            </a:r>
            <a:endParaRPr/>
          </a:p>
        </p:txBody>
      </p:sp>
      <p:sp>
        <p:nvSpPr>
          <p:cNvPr id="559" name="Google Shape;559;p28: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9: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29: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Plastique :</a:t>
            </a:r>
            <a:endParaRPr/>
          </a:p>
          <a:p>
            <a:pPr indent="0" lvl="0" marL="0" rtl="0" algn="l">
              <a:spcBef>
                <a:spcPts val="0"/>
              </a:spcBef>
              <a:spcAft>
                <a:spcPts val="0"/>
              </a:spcAft>
              <a:buNone/>
            </a:pPr>
            <a:r>
              <a:rPr lang="fr-FR"/>
              <a:t>Toutes les familles de plastique ne se valent pas. Il faut privilégier les familles 2,4,5. Les autres contiennent des substances toxiques qui migrent du contenant vers le contenu avec les changements de températures (chaud : microonde, contenant placé au soleil en été, froid : frigo/congélo).</a:t>
            </a:r>
            <a:endParaRPr/>
          </a:p>
          <a:p>
            <a:pPr indent="0" lvl="0" marL="0" rtl="0" algn="l">
              <a:spcBef>
                <a:spcPts val="0"/>
              </a:spcBef>
              <a:spcAft>
                <a:spcPts val="0"/>
              </a:spcAft>
              <a:buNone/>
            </a:pPr>
            <a:r>
              <a:rPr lang="fr-FR"/>
              <a:t>Comment reconnaitre les familles sur le produit ? On retrouve le triangle avec le numéro à l’intérieur.</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Pour les maternités, parler des :</a:t>
            </a:r>
            <a:endParaRPr/>
          </a:p>
          <a:p>
            <a:pPr indent="0" lvl="0" marL="0" rtl="0" algn="l">
              <a:spcBef>
                <a:spcPts val="0"/>
              </a:spcBef>
              <a:spcAft>
                <a:spcPts val="0"/>
              </a:spcAft>
              <a:buNone/>
            </a:pPr>
            <a:r>
              <a:rPr lang="fr-FR"/>
              <a:t>-biberons : </a:t>
            </a:r>
            <a:endParaRPr/>
          </a:p>
          <a:p>
            <a:pPr indent="-171450" lvl="1" marL="628650" rtl="0" algn="l">
              <a:spcBef>
                <a:spcPts val="0"/>
              </a:spcBef>
              <a:spcAft>
                <a:spcPts val="0"/>
              </a:spcAft>
              <a:buClr>
                <a:schemeClr val="dk1"/>
              </a:buClr>
              <a:buSzPts val="1200"/>
              <a:buFont typeface="Arial"/>
              <a:buChar char="•"/>
            </a:pPr>
            <a:r>
              <a:rPr lang="fr-FR"/>
              <a:t>D’un point de vue environnemental, un biberon en plastique ou en verre a un impact similaire. C’est le lait qui va avoir le plus d’importance : il faut favoriser la solution qui génère le moins de gaspillage alimentaire.</a:t>
            </a:r>
            <a:endParaRPr/>
          </a:p>
          <a:p>
            <a:pPr indent="-171450" lvl="1" marL="628650" rtl="0" algn="l">
              <a:spcBef>
                <a:spcPts val="0"/>
              </a:spcBef>
              <a:spcAft>
                <a:spcPts val="0"/>
              </a:spcAft>
              <a:buClr>
                <a:schemeClr val="dk1"/>
              </a:buClr>
              <a:buSzPts val="1200"/>
              <a:buFont typeface="Arial"/>
              <a:buChar char="•"/>
            </a:pPr>
            <a:r>
              <a:rPr lang="fr-FR"/>
              <a:t>D’un point de vue santé environnementale, il faut privilégier le verre parce que c’est un contenant neutre, contrairement au plastique qui peut contenir des phtalates ou autres perturbateurs endocriniens.</a:t>
            </a:r>
            <a:endParaRPr/>
          </a:p>
          <a:p>
            <a:pPr indent="-171450" lvl="1" marL="628650" rtl="0" algn="l">
              <a:spcBef>
                <a:spcPts val="0"/>
              </a:spcBef>
              <a:spcAft>
                <a:spcPts val="0"/>
              </a:spcAft>
              <a:buClr>
                <a:schemeClr val="dk1"/>
              </a:buClr>
              <a:buSzPts val="1200"/>
              <a:buFont typeface="Arial"/>
              <a:buChar char="•"/>
            </a:pPr>
            <a:r>
              <a:rPr lang="fr-FR"/>
              <a:t>ATTENTION : les nourettes bio n’existent qu’en plastique</a:t>
            </a:r>
            <a:endParaRPr/>
          </a:p>
          <a:p>
            <a:pPr indent="-171450" lvl="1" marL="628650" rtl="0" algn="l">
              <a:spcBef>
                <a:spcPts val="0"/>
              </a:spcBef>
              <a:spcAft>
                <a:spcPts val="0"/>
              </a:spcAft>
              <a:buClr>
                <a:schemeClr val="dk1"/>
              </a:buClr>
              <a:buSzPts val="1200"/>
              <a:buFont typeface="Arial"/>
              <a:buChar char="•"/>
            </a:pPr>
            <a:r>
              <a:rPr lang="fr-FR"/>
              <a:t>On peut évoquer le courrier d’analyse toxicologique lait infantiles qu’on demande aux maternités d’envoyer : qu’est-ce qu’on demande d’analyser + on remarque que les fournisseurs n’analysent jamais la totalité de ce que l’on demande.</a:t>
            </a:r>
            <a:endParaRPr/>
          </a:p>
        </p:txBody>
      </p:sp>
      <p:sp>
        <p:nvSpPr>
          <p:cNvPr id="567" name="Google Shape;567;p29: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3: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138" name="Google Shape;138;p3: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0: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30: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https://www.hcsp.fr/explore.cgi//avisrapportsdomaine?clefr=984</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-Haut Conseil de la Santé Publique (HCSP) : pas nécessaire d’utiliser des biberons stériles car un niveau de propreté bactériologique suffit.</a:t>
            </a:r>
            <a:endParaRPr/>
          </a:p>
          <a:p>
            <a:pPr indent="0" lvl="0" marL="0" rtl="0" algn="l">
              <a:spcBef>
                <a:spcPts val="0"/>
              </a:spcBef>
              <a:spcAft>
                <a:spcPts val="0"/>
              </a:spcAft>
              <a:buNone/>
            </a:pPr>
            <a:r>
              <a:rPr lang="fr-FR"/>
              <a:t>HCSP recommande :</a:t>
            </a:r>
            <a:endParaRPr/>
          </a:p>
          <a:p>
            <a:pPr indent="0" lvl="0" marL="0" rtl="0" algn="l">
              <a:spcBef>
                <a:spcPts val="0"/>
              </a:spcBef>
              <a:spcAft>
                <a:spcPts val="0"/>
              </a:spcAft>
              <a:buNone/>
            </a:pPr>
            <a:r>
              <a:rPr lang="fr-FR"/>
              <a:t>•	De ne pas utiliser de biberons stérilisés à l’OE</a:t>
            </a:r>
            <a:endParaRPr/>
          </a:p>
          <a:p>
            <a:pPr indent="0" lvl="0" marL="0" rtl="0" algn="l">
              <a:spcBef>
                <a:spcPts val="0"/>
              </a:spcBef>
              <a:spcAft>
                <a:spcPts val="0"/>
              </a:spcAft>
              <a:buNone/>
            </a:pPr>
            <a:r>
              <a:rPr lang="fr-FR"/>
              <a:t>•	De ne pas utiliser de biberons et/ou tétines stériles pour tous les enfants et nourrissons, même les plus à risque, aucune situation clinique le justifiant n’ayant été identifiée (28/01/2021)</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L'oxyde éthylène (classé groupe 1) est un cancérigène approuvé par le Centre international de recherche sur le cancer. </a:t>
            </a:r>
            <a:endParaRPr/>
          </a:p>
        </p:txBody>
      </p:sp>
      <p:sp>
        <p:nvSpPr>
          <p:cNvPr id="577" name="Google Shape;577;p30: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1: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31: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Porter une vigilance accrue sur les modes de stérilisation. </a:t>
            </a:r>
            <a:endParaRPr/>
          </a:p>
          <a:p>
            <a:pPr indent="-171450" lvl="0" marL="171450" rtl="0" algn="l">
              <a:spcBef>
                <a:spcPts val="0"/>
              </a:spcBef>
              <a:spcAft>
                <a:spcPts val="0"/>
              </a:spcAft>
              <a:buClr>
                <a:schemeClr val="dk1"/>
              </a:buClr>
              <a:buSzPts val="1200"/>
              <a:buFont typeface="Arial"/>
              <a:buChar char="•"/>
            </a:pPr>
            <a:r>
              <a:rPr lang="fr-FR"/>
              <a:t>A gauche : étiquette de DM stérilisé à l’oxyde éthylène (cancérogène avéré par le CIRC)</a:t>
            </a:r>
            <a:endParaRPr/>
          </a:p>
          <a:p>
            <a:pPr indent="-171450" lvl="0" marL="171450" rtl="0" algn="l">
              <a:spcBef>
                <a:spcPts val="0"/>
              </a:spcBef>
              <a:spcAft>
                <a:spcPts val="0"/>
              </a:spcAft>
              <a:buClr>
                <a:schemeClr val="dk1"/>
              </a:buClr>
              <a:buSzPts val="1200"/>
              <a:buFont typeface="Arial"/>
              <a:buChar char="•"/>
            </a:pPr>
            <a:r>
              <a:rPr lang="fr-FR"/>
              <a:t>A droite : étiquette de DM stérilisé aux rayons gamma (moins pire)</a:t>
            </a:r>
            <a:endParaRPr/>
          </a:p>
          <a:p>
            <a:pPr indent="-171450" lvl="0" marL="171450" rtl="0" algn="l">
              <a:spcBef>
                <a:spcPts val="0"/>
              </a:spcBef>
              <a:spcAft>
                <a:spcPts val="0"/>
              </a:spcAft>
              <a:buClr>
                <a:schemeClr val="dk1"/>
              </a:buClr>
              <a:buSzPts val="1200"/>
              <a:buFont typeface="Arial"/>
              <a:buChar char="•"/>
            </a:pPr>
            <a:r>
              <a:rPr lang="fr-FR"/>
              <a:t>La meilleure solution reste la stérilisation en autoclave.</a:t>
            </a:r>
            <a:endParaRPr/>
          </a:p>
        </p:txBody>
      </p:sp>
      <p:sp>
        <p:nvSpPr>
          <p:cNvPr id="587" name="Google Shape;587;p31: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32:notes"/>
          <p:cNvSpPr txBox="1"/>
          <p:nvPr>
            <p:ph idx="1" type="body"/>
          </p:nvPr>
        </p:nvSpPr>
        <p:spPr>
          <a:xfrm>
            <a:off x="688499" y="4821506"/>
            <a:ext cx="5507990" cy="3944868"/>
          </a:xfrm>
          <a:prstGeom prst="rect">
            <a:avLst/>
          </a:prstGeom>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606" name="Google Shape;606;p32: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3: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33: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614" name="Google Shape;614;p33: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4: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34: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b="0" i="0" lang="fr-FR" sz="1100" u="none" strike="noStrike">
                <a:solidFill>
                  <a:srgbClr val="595959"/>
                </a:solidFill>
                <a:latin typeface="Calibri"/>
                <a:ea typeface="Calibri"/>
                <a:cs typeface="Calibri"/>
                <a:sym typeface="Calibri"/>
              </a:rPr>
              <a:t>Nous passons 85% de notre temps dans un environnement intérieur. </a:t>
            </a:r>
            <a:endParaRPr/>
          </a:p>
          <a:p>
            <a:pPr indent="0" lvl="0" marL="0" rtl="0" algn="l">
              <a:spcBef>
                <a:spcPts val="0"/>
              </a:spcBef>
              <a:spcAft>
                <a:spcPts val="0"/>
              </a:spcAft>
              <a:buNone/>
            </a:pPr>
            <a:r>
              <a:rPr b="0" i="0" lang="fr-FR" sz="1100" u="none" strike="noStrike">
                <a:solidFill>
                  <a:srgbClr val="595959"/>
                </a:solidFill>
                <a:latin typeface="Calibri"/>
                <a:ea typeface="Calibri"/>
                <a:cs typeface="Calibri"/>
                <a:sym typeface="Calibri"/>
              </a:rPr>
              <a:t>Il a été démontré que la QAI a un impact sur :</a:t>
            </a:r>
            <a:endParaRPr/>
          </a:p>
          <a:p>
            <a:pPr indent="-181103" lvl="0" marL="181103" rtl="0" algn="l">
              <a:spcBef>
                <a:spcPts val="0"/>
              </a:spcBef>
              <a:spcAft>
                <a:spcPts val="0"/>
              </a:spcAft>
              <a:buClr>
                <a:srgbClr val="595959"/>
              </a:buClr>
              <a:buSzPts val="1100"/>
              <a:buFont typeface="Arial"/>
              <a:buChar char="•"/>
            </a:pPr>
            <a:r>
              <a:rPr b="0" i="0" lang="fr-FR" sz="1100" u="none" strike="noStrike">
                <a:solidFill>
                  <a:srgbClr val="595959"/>
                </a:solidFill>
                <a:latin typeface="Calibri"/>
                <a:ea typeface="Calibri"/>
                <a:cs typeface="Calibri"/>
                <a:sym typeface="Calibri"/>
              </a:rPr>
              <a:t>La qualité de notre concentration</a:t>
            </a:r>
            <a:endParaRPr/>
          </a:p>
          <a:p>
            <a:pPr indent="-181103" lvl="0" marL="181103" rtl="0" algn="l">
              <a:spcBef>
                <a:spcPts val="0"/>
              </a:spcBef>
              <a:spcAft>
                <a:spcPts val="0"/>
              </a:spcAft>
              <a:buClr>
                <a:srgbClr val="595959"/>
              </a:buClr>
              <a:buSzPts val="1100"/>
              <a:buFont typeface="Arial"/>
              <a:buChar char="•"/>
            </a:pPr>
            <a:r>
              <a:rPr b="0" i="0" lang="fr-FR" sz="1100" u="none" strike="noStrike">
                <a:solidFill>
                  <a:srgbClr val="595959"/>
                </a:solidFill>
                <a:latin typeface="Calibri"/>
                <a:ea typeface="Calibri"/>
                <a:cs typeface="Calibri"/>
                <a:sym typeface="Calibri"/>
              </a:rPr>
              <a:t>Le taux d’absentéisme</a:t>
            </a:r>
            <a:endParaRPr/>
          </a:p>
          <a:p>
            <a:pPr indent="-181103" lvl="0" marL="181103" rtl="0" algn="l">
              <a:lnSpc>
                <a:spcPct val="150000"/>
              </a:lnSpc>
              <a:spcBef>
                <a:spcPts val="0"/>
              </a:spcBef>
              <a:spcAft>
                <a:spcPts val="0"/>
              </a:spcAft>
              <a:buClr>
                <a:srgbClr val="595959"/>
              </a:buClr>
              <a:buSzPts val="1100"/>
              <a:buFont typeface="Arial"/>
              <a:buChar char="•"/>
            </a:pPr>
            <a:r>
              <a:rPr b="0" i="0" lang="fr-FR" sz="1100" u="none" strike="noStrike">
                <a:solidFill>
                  <a:srgbClr val="595959"/>
                </a:solidFill>
                <a:latin typeface="Calibri"/>
                <a:ea typeface="Calibri"/>
                <a:cs typeface="Calibri"/>
                <a:sym typeface="Calibri"/>
              </a:rPr>
              <a:t>La santé : </a:t>
            </a:r>
            <a:r>
              <a:rPr lang="fr-FR" sz="1100">
                <a:solidFill>
                  <a:srgbClr val="585858"/>
                </a:solidFill>
                <a:latin typeface="Calibri"/>
                <a:ea typeface="Calibri"/>
                <a:cs typeface="Calibri"/>
                <a:sym typeface="Calibri"/>
              </a:rPr>
              <a:t>maux de tête, fatigue, allergies respiratoires et asthme, développement d’un terrain favorisant l’apparition/la propagation de cancers ou autres maladies fatales pour l’organisme. </a:t>
            </a:r>
            <a:endParaRPr sz="1100">
              <a:solidFill>
                <a:srgbClr val="000000"/>
              </a:solidFill>
              <a:latin typeface="Calibri"/>
              <a:ea typeface="Calibri"/>
              <a:cs typeface="Calibri"/>
              <a:sym typeface="Calibri"/>
            </a:endParaRPr>
          </a:p>
          <a:p>
            <a:pPr indent="0" lvl="1" marL="457200" rtl="0" algn="l">
              <a:lnSpc>
                <a:spcPct val="150000"/>
              </a:lnSpc>
              <a:spcBef>
                <a:spcPts val="0"/>
              </a:spcBef>
              <a:spcAft>
                <a:spcPts val="0"/>
              </a:spcAft>
              <a:buNone/>
            </a:pPr>
            <a:r>
              <a:rPr lang="fr-FR" sz="1100">
                <a:solidFill>
                  <a:srgbClr val="000000"/>
                </a:solidFill>
                <a:latin typeface="Calibri"/>
                <a:ea typeface="Calibri"/>
                <a:cs typeface="Calibri"/>
                <a:sym typeface="Calibri"/>
              </a:rPr>
              <a:t> Parfois une bad QAI ne sent, parfois non, d’où l’intérêt du diag.</a:t>
            </a:r>
            <a:endParaRPr/>
          </a:p>
          <a:p>
            <a:pPr indent="0" lvl="1" marL="482940" rtl="0" algn="l">
              <a:spcBef>
                <a:spcPts val="0"/>
              </a:spcBef>
              <a:spcAft>
                <a:spcPts val="0"/>
              </a:spcAft>
              <a:buNone/>
            </a:pPr>
            <a:r>
              <a:rPr b="0" i="0" lang="fr-FR" sz="1100" u="none" strike="noStrike">
                <a:solidFill>
                  <a:srgbClr val="595959"/>
                </a:solidFill>
                <a:latin typeface="Calibri"/>
                <a:ea typeface="Calibri"/>
                <a:cs typeface="Calibri"/>
                <a:sym typeface="Calibri"/>
              </a:rPr>
              <a:t>Le coût sanitaire de cette pollution est estimé à 20 milliards d’€</a:t>
            </a:r>
            <a:endParaRPr/>
          </a:p>
          <a:p>
            <a:pPr indent="0" lvl="1" marL="482940" rtl="0" algn="l">
              <a:spcBef>
                <a:spcPts val="0"/>
              </a:spcBef>
              <a:spcAft>
                <a:spcPts val="0"/>
              </a:spcAft>
              <a:buNone/>
            </a:pPr>
            <a:r>
              <a:t/>
            </a:r>
            <a:endParaRPr b="0" i="0" sz="1100" u="none" strike="noStrike">
              <a:solidFill>
                <a:srgbClr val="595959"/>
              </a:solidFill>
              <a:latin typeface="Calibri"/>
              <a:ea typeface="Calibri"/>
              <a:cs typeface="Calibri"/>
              <a:sym typeface="Calibri"/>
            </a:endParaRPr>
          </a:p>
          <a:p>
            <a:pPr indent="0" lvl="0" marL="0" rtl="0" algn="l">
              <a:lnSpc>
                <a:spcPct val="150000"/>
              </a:lnSpc>
              <a:spcBef>
                <a:spcPts val="0"/>
              </a:spcBef>
              <a:spcAft>
                <a:spcPts val="0"/>
              </a:spcAft>
              <a:buNone/>
            </a:pPr>
            <a:r>
              <a:rPr lang="fr-FR" sz="1100">
                <a:solidFill>
                  <a:srgbClr val="000000"/>
                </a:solidFill>
                <a:latin typeface="Calibri"/>
                <a:ea typeface="Calibri"/>
                <a:cs typeface="Calibri"/>
                <a:sym typeface="Calibri"/>
              </a:rPr>
              <a:t> Le </a:t>
            </a:r>
            <a:r>
              <a:rPr b="1" lang="fr-FR" sz="1100">
                <a:solidFill>
                  <a:srgbClr val="4471C4"/>
                </a:solidFill>
                <a:latin typeface="Calibri"/>
                <a:ea typeface="Calibri"/>
                <a:cs typeface="Calibri"/>
                <a:sym typeface="Calibri"/>
              </a:rPr>
              <a:t>temps passé dans une pièce </a:t>
            </a:r>
            <a:r>
              <a:rPr lang="fr-FR" sz="1100">
                <a:solidFill>
                  <a:srgbClr val="000000"/>
                </a:solidFill>
                <a:latin typeface="Calibri"/>
                <a:ea typeface="Calibri"/>
                <a:cs typeface="Calibri"/>
                <a:sym typeface="Calibri"/>
              </a:rPr>
              <a:t>est également à prendre en compte (ex : une QAI mauvaise dans une cage d’escalier est moins grave que dans un bureau car on ne fait que passer, on n’y reste pas). </a:t>
            </a:r>
            <a:endParaRPr/>
          </a:p>
          <a:p>
            <a:pPr indent="0" lvl="0" marL="0" rtl="0" algn="l">
              <a:lnSpc>
                <a:spcPct val="150000"/>
              </a:lnSpc>
              <a:spcBef>
                <a:spcPts val="0"/>
              </a:spcBef>
              <a:spcAft>
                <a:spcPts val="0"/>
              </a:spcAft>
              <a:buNone/>
            </a:pPr>
            <a:r>
              <a:rPr b="1" lang="fr-FR" sz="1100">
                <a:solidFill>
                  <a:srgbClr val="4471C4"/>
                </a:solidFill>
                <a:latin typeface="Calibri"/>
                <a:ea typeface="Calibri"/>
                <a:cs typeface="Calibri"/>
                <a:sym typeface="Calibri"/>
              </a:rPr>
              <a:t>Rester vigilant aux points d’alertes </a:t>
            </a:r>
            <a:r>
              <a:rPr lang="fr-FR" sz="1100">
                <a:solidFill>
                  <a:srgbClr val="000000"/>
                </a:solidFill>
                <a:latin typeface="Calibri"/>
                <a:ea typeface="Calibri"/>
                <a:cs typeface="Calibri"/>
                <a:sym typeface="Calibri"/>
              </a:rPr>
              <a:t>(ex : sentiment de mal être, maux de tête, difficultés à respirer, nausées etc.). </a:t>
            </a:r>
            <a:endParaRPr/>
          </a:p>
          <a:p>
            <a:pPr indent="0" lvl="0" marL="0" rtl="0" algn="l">
              <a:lnSpc>
                <a:spcPct val="150000"/>
              </a:lnSpc>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rPr b="0" i="0" lang="fr-FR" sz="1200" u="none" strike="noStrike">
                <a:solidFill>
                  <a:srgbClr val="595959"/>
                </a:solidFill>
                <a:latin typeface="Calibri"/>
                <a:ea typeface="Calibri"/>
                <a:cs typeface="Calibri"/>
                <a:sym typeface="Calibri"/>
              </a:rPr>
              <a:t>Ce confinement nous expose à 3 catégories de polluants :</a:t>
            </a:r>
            <a:endParaRPr/>
          </a:p>
          <a:p>
            <a:pPr indent="-181103" lvl="0" marL="181103" rtl="0" algn="l">
              <a:spcBef>
                <a:spcPts val="0"/>
              </a:spcBef>
              <a:spcAft>
                <a:spcPts val="0"/>
              </a:spcAft>
              <a:buClr>
                <a:schemeClr val="dk1"/>
              </a:buClr>
              <a:buSzPts val="1200"/>
              <a:buFont typeface="Arial"/>
              <a:buChar char="•"/>
            </a:pPr>
            <a:r>
              <a:rPr lang="fr-FR" sz="1200">
                <a:latin typeface="Calibri"/>
                <a:ea typeface="Calibri"/>
                <a:cs typeface="Calibri"/>
                <a:sym typeface="Calibri"/>
              </a:rPr>
              <a:t>Chimiques (effet coktail) : COV = Composés Organiques Volatiles, (peintures/produits d’entretiens, tabac, le chauffage, le mobilier, matérieux de construction, les retardateurs de flammes bromés dans les mousses</a:t>
            </a:r>
            <a:endParaRPr/>
          </a:p>
          <a:p>
            <a:pPr indent="-181103" lvl="0" marL="181103" rtl="0" algn="l">
              <a:spcBef>
                <a:spcPts val="0"/>
              </a:spcBef>
              <a:spcAft>
                <a:spcPts val="0"/>
              </a:spcAft>
              <a:buClr>
                <a:srgbClr val="595959"/>
              </a:buClr>
              <a:buSzPts val="1200"/>
              <a:buFont typeface="Arial"/>
              <a:buChar char="•"/>
            </a:pPr>
            <a:r>
              <a:rPr b="0" i="0" lang="fr-FR" sz="1200" u="none" strike="noStrike">
                <a:solidFill>
                  <a:srgbClr val="595959"/>
                </a:solidFill>
                <a:latin typeface="Calibri"/>
                <a:ea typeface="Calibri"/>
                <a:cs typeface="Calibri"/>
                <a:sym typeface="Calibri"/>
              </a:rPr>
              <a:t>Biologiques (tabagisme = 5000 décès/an dus au tabagisme passif, appareils à combustion…)</a:t>
            </a:r>
            <a:r>
              <a:rPr lang="fr-FR" sz="1200">
                <a:latin typeface="Calibri"/>
                <a:ea typeface="Calibri"/>
                <a:cs typeface="Calibri"/>
                <a:sym typeface="Calibri"/>
              </a:rPr>
              <a:t> moisissures, virus, bactéries, acariens, animaux domestiques</a:t>
            </a:r>
            <a:endParaRPr/>
          </a:p>
          <a:p>
            <a:pPr indent="-181103" lvl="0" marL="181103" rtl="0" algn="l">
              <a:spcBef>
                <a:spcPts val="0"/>
              </a:spcBef>
              <a:spcAft>
                <a:spcPts val="0"/>
              </a:spcAft>
              <a:buClr>
                <a:srgbClr val="595959"/>
              </a:buClr>
              <a:buSzPts val="1200"/>
              <a:buFont typeface="Arial"/>
              <a:buChar char="•"/>
            </a:pPr>
            <a:r>
              <a:rPr b="0" i="0" lang="fr-FR" sz="1200" u="none" strike="noStrike">
                <a:solidFill>
                  <a:srgbClr val="595959"/>
                </a:solidFill>
                <a:latin typeface="Calibri"/>
                <a:ea typeface="Calibri"/>
                <a:cs typeface="Calibri"/>
                <a:sym typeface="Calibri"/>
              </a:rPr>
              <a:t>Physiques (radon = 3000 décès/an, humidité, poussières …)</a:t>
            </a:r>
            <a:r>
              <a:rPr lang="fr-FR" sz="1200">
                <a:latin typeface="Calibri"/>
                <a:ea typeface="Calibri"/>
                <a:cs typeface="Calibri"/>
                <a:sym typeface="Calibri"/>
              </a:rPr>
              <a:t> poussières, nanoparticules, le </a:t>
            </a:r>
            <a:endParaRPr/>
          </a:p>
          <a:p>
            <a:pPr indent="-104902" lvl="0" marL="181103" rtl="0" algn="l">
              <a:spcBef>
                <a:spcPts val="0"/>
              </a:spcBef>
              <a:spcAft>
                <a:spcPts val="0"/>
              </a:spcAft>
              <a:buClr>
                <a:schemeClr val="dk1"/>
              </a:buClr>
              <a:buSzPts val="1200"/>
              <a:buFont typeface="Arial"/>
              <a:buNone/>
            </a:pPr>
            <a:r>
              <a:t/>
            </a:r>
            <a:endParaRPr b="0" i="0" sz="1200" u="none" strike="noStrike">
              <a:solidFill>
                <a:srgbClr val="595959"/>
              </a:solidFill>
              <a:latin typeface="Calibri"/>
              <a:ea typeface="Calibri"/>
              <a:cs typeface="Calibri"/>
              <a:sym typeface="Calibri"/>
            </a:endParaRPr>
          </a:p>
          <a:p>
            <a:pPr indent="0" lvl="0" marL="0" rtl="0" algn="l">
              <a:spcBef>
                <a:spcPts val="0"/>
              </a:spcBef>
              <a:spcAft>
                <a:spcPts val="0"/>
              </a:spcAft>
              <a:buNone/>
            </a:pPr>
            <a:r>
              <a:t/>
            </a:r>
            <a:endParaRPr b="0" i="0" u="none" strike="noStrike">
              <a:solidFill>
                <a:srgbClr val="595959"/>
              </a:solidFill>
              <a:latin typeface="Quattrocento Sans"/>
              <a:ea typeface="Quattrocento Sans"/>
              <a:cs typeface="Quattrocento Sans"/>
              <a:sym typeface="Quattrocento Sans"/>
            </a:endParaRPr>
          </a:p>
        </p:txBody>
      </p:sp>
      <p:sp>
        <p:nvSpPr>
          <p:cNvPr id="622" name="Google Shape;622;p34: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5: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35: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Des PE peuvent être véhiculés par les produits chimiques que l’on utilise (ex : quand on pose un bébé sur un matelas désinfecté et non rincé, quand on désinfecte à la chimie son berceau…)</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Insister sur le pictogramme CMR</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Parler de la microfibre à l’eau</a:t>
            </a:r>
            <a:endParaRPr/>
          </a:p>
          <a:p>
            <a:pPr indent="0" lvl="0" marL="0" rtl="0" algn="l">
              <a:spcBef>
                <a:spcPts val="0"/>
              </a:spcBef>
              <a:spcAft>
                <a:spcPts val="0"/>
              </a:spcAft>
              <a:buNone/>
            </a:pPr>
            <a:r>
              <a:rPr lang="fr-FR"/>
              <a:t>Vapeur</a:t>
            </a:r>
            <a:endParaRPr/>
          </a:p>
          <a:p>
            <a:pPr indent="0" lvl="0" marL="0" rtl="0" algn="l">
              <a:spcBef>
                <a:spcPts val="0"/>
              </a:spcBef>
              <a:spcAft>
                <a:spcPts val="0"/>
              </a:spcAft>
              <a:buNone/>
            </a:pPr>
            <a:r>
              <a:rPr lang="fr-FR"/>
              <a:t>Autolaveuse/monobrosse à l’eau</a:t>
            </a:r>
            <a:endParaRPr/>
          </a:p>
        </p:txBody>
      </p:sp>
      <p:sp>
        <p:nvSpPr>
          <p:cNvPr id="632" name="Google Shape;632;p35: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36: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36: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Attention aux allégations trompeuses (ex : désodorisant).</a:t>
            </a:r>
            <a:endParaRPr/>
          </a:p>
          <a:p>
            <a:pPr indent="0" lvl="0" marL="0" rtl="0" algn="l">
              <a:spcBef>
                <a:spcPts val="0"/>
              </a:spcBef>
              <a:spcAft>
                <a:spcPts val="0"/>
              </a:spcAft>
              <a:buNone/>
            </a:pPr>
            <a:r>
              <a:rPr lang="fr-FR"/>
              <a:t>Attention aux pictogrammes de danger (produit de droite)</a:t>
            </a:r>
            <a:endParaRPr/>
          </a:p>
        </p:txBody>
      </p:sp>
      <p:sp>
        <p:nvSpPr>
          <p:cNvPr id="645" name="Google Shape;645;p36: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7: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37: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Les COVs (composés organiques volatils) peuvent être d’origine naturelle (à 90% à l’échelle planétaire) ou non.</a:t>
            </a:r>
            <a:endParaRPr/>
          </a:p>
          <a:p>
            <a:pPr indent="0" lvl="0" marL="0" rtl="0" algn="l">
              <a:spcBef>
                <a:spcPts val="0"/>
              </a:spcBef>
              <a:spcAft>
                <a:spcPts val="0"/>
              </a:spcAft>
              <a:buNone/>
            </a:pPr>
            <a:r>
              <a:rPr lang="fr-FR"/>
              <a:t>Ils s’évaporent à température ambiante.</a:t>
            </a:r>
            <a:endParaRPr/>
          </a:p>
          <a:p>
            <a:pPr indent="0" lvl="0" marL="0" rtl="0" algn="l">
              <a:spcBef>
                <a:spcPts val="0"/>
              </a:spcBef>
              <a:spcAft>
                <a:spcPts val="0"/>
              </a:spcAft>
              <a:buNone/>
            </a:pPr>
            <a:r>
              <a:rPr lang="fr-FR"/>
              <a:t>La plupart des COV émettent une odeur et sont donc détectable même si une odeur forte ne veut pas forcément dire qu’il a présence de COV.</a:t>
            </a:r>
            <a:endParaRPr/>
          </a:p>
          <a:p>
            <a:pPr indent="0" lvl="0" marL="0" rtl="0" algn="l">
              <a:spcBef>
                <a:spcPts val="0"/>
              </a:spcBef>
              <a:spcAft>
                <a:spcPts val="0"/>
              </a:spcAft>
              <a:buNone/>
            </a:pPr>
            <a:r>
              <a:rPr lang="fr-FR"/>
              <a:t>Les COV peuvent être relargués par certains matériaux pendant des jours, des mois voire des années.</a:t>
            </a:r>
            <a:endParaRPr/>
          </a:p>
          <a:p>
            <a:pPr indent="0" lvl="0" marL="0" rtl="0" algn="l">
              <a:spcBef>
                <a:spcPts val="0"/>
              </a:spcBef>
              <a:spcAft>
                <a:spcPts val="0"/>
              </a:spcAft>
              <a:buNone/>
            </a:pPr>
            <a:r>
              <a:rPr lang="fr-FR"/>
              <a:t>Ces COV peuvent être des PE et avec une exposition faible mais continue, ils peuvent affecter notre fonctionnement hormonal.</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Dans ces 3 cas, le taux de COV est très important. Préconisations : </a:t>
            </a:r>
            <a:endParaRPr/>
          </a:p>
          <a:p>
            <a:pPr indent="0" lvl="0" marL="0" rtl="0" algn="l">
              <a:spcBef>
                <a:spcPts val="0"/>
              </a:spcBef>
              <a:spcAft>
                <a:spcPts val="0"/>
              </a:spcAft>
              <a:buNone/>
            </a:pPr>
            <a:r>
              <a:rPr lang="fr-FR"/>
              <a:t>1)Refermer les produits chimiques après utilisation.</a:t>
            </a:r>
            <a:endParaRPr/>
          </a:p>
          <a:p>
            <a:pPr indent="0" lvl="0" marL="0" rtl="0" algn="l">
              <a:spcBef>
                <a:spcPts val="0"/>
              </a:spcBef>
              <a:spcAft>
                <a:spcPts val="0"/>
              </a:spcAft>
              <a:buNone/>
            </a:pPr>
            <a:r>
              <a:rPr lang="fr-FR"/>
              <a:t>2) Bien rincer les surfaces.</a:t>
            </a:r>
            <a:endParaRPr/>
          </a:p>
          <a:p>
            <a:pPr indent="0" lvl="0" marL="0" rtl="0" algn="l">
              <a:spcBef>
                <a:spcPts val="0"/>
              </a:spcBef>
              <a:spcAft>
                <a:spcPts val="0"/>
              </a:spcAft>
              <a:buNone/>
            </a:pPr>
            <a:r>
              <a:rPr lang="fr-FR"/>
              <a:t>3)Maintenir les poubelles fermées.</a:t>
            </a:r>
            <a:endParaRPr/>
          </a:p>
        </p:txBody>
      </p:sp>
      <p:sp>
        <p:nvSpPr>
          <p:cNvPr id="660" name="Google Shape;660;p37: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38: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38: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Ont microfibre/eau sol</a:t>
            </a:r>
            <a:endParaRPr/>
          </a:p>
        </p:txBody>
      </p:sp>
      <p:sp>
        <p:nvSpPr>
          <p:cNvPr id="677" name="Google Shape;677;p38: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9: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39: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Photo de gauche : photo d’un local vélo prise lors d’un diagnostic QAI. Une collaboratrice nous avait dit se « sentir mal » lorsqu’elle s’y rendait.</a:t>
            </a:r>
            <a:endParaRPr/>
          </a:p>
          <a:p>
            <a:pPr indent="0" lvl="0" marL="0" rtl="0" algn="l">
              <a:spcBef>
                <a:spcPts val="0"/>
              </a:spcBef>
              <a:spcAft>
                <a:spcPts val="0"/>
              </a:spcAft>
              <a:buNone/>
            </a:pPr>
            <a:r>
              <a:rPr lang="fr-FR"/>
              <a:t>Photo de droite : local de stockage de produits chimiques qui a subit un dégât des eaux.</a:t>
            </a:r>
            <a:endParaRPr/>
          </a:p>
        </p:txBody>
      </p:sp>
      <p:sp>
        <p:nvSpPr>
          <p:cNvPr id="691" name="Google Shape;691;p39: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4: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fr-FR"/>
              <a:t>Evaluer le niveau de connaissance des participants.</a:t>
            </a:r>
            <a:endParaRPr/>
          </a:p>
        </p:txBody>
      </p:sp>
      <p:sp>
        <p:nvSpPr>
          <p:cNvPr id="145" name="Google Shape;145;p4: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0: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40: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just">
              <a:spcBef>
                <a:spcPts val="0"/>
              </a:spcBef>
              <a:spcAft>
                <a:spcPts val="0"/>
              </a:spcAft>
              <a:buNone/>
            </a:pPr>
            <a:r>
              <a:rPr lang="fr-FR" sz="1800">
                <a:solidFill>
                  <a:srgbClr val="595959"/>
                </a:solidFill>
                <a:latin typeface="Lato"/>
                <a:ea typeface="Lato"/>
                <a:cs typeface="Lato"/>
                <a:sym typeface="Lato"/>
              </a:rPr>
              <a:t>Photos réelles prises lors de ma visite le 22/08/2023</a:t>
            </a:r>
            <a:endParaRPr/>
          </a:p>
          <a:p>
            <a:pPr indent="0" lvl="0" marL="0" rtl="0" algn="just">
              <a:spcBef>
                <a:spcPts val="0"/>
              </a:spcBef>
              <a:spcAft>
                <a:spcPts val="0"/>
              </a:spcAft>
              <a:buNone/>
            </a:pPr>
            <a:r>
              <a:t/>
            </a:r>
            <a:endParaRPr sz="1800">
              <a:solidFill>
                <a:srgbClr val="595959"/>
              </a:solidFill>
              <a:latin typeface="Lato"/>
              <a:ea typeface="Lato"/>
              <a:cs typeface="Lato"/>
              <a:sym typeface="Lato"/>
            </a:endParaRPr>
          </a:p>
          <a:p>
            <a:pPr indent="0" lvl="0" marL="0" rtl="0" algn="just">
              <a:spcBef>
                <a:spcPts val="0"/>
              </a:spcBef>
              <a:spcAft>
                <a:spcPts val="0"/>
              </a:spcAft>
              <a:buNone/>
            </a:pPr>
            <a:r>
              <a:rPr lang="fr-FR" sz="1800">
                <a:solidFill>
                  <a:srgbClr val="595959"/>
                </a:solidFill>
                <a:latin typeface="Lato"/>
                <a:ea typeface="Lato"/>
                <a:cs typeface="Lato"/>
                <a:sym typeface="Lato"/>
              </a:rPr>
              <a:t>Nettoyage et désinfection des bouches 1 à 2 fois par an et dans le cadre d’apparition de poussières. </a:t>
            </a:r>
            <a:endParaRPr/>
          </a:p>
          <a:p>
            <a:pPr indent="0" lvl="0" marL="0" rtl="0" algn="just">
              <a:spcBef>
                <a:spcPts val="0"/>
              </a:spcBef>
              <a:spcAft>
                <a:spcPts val="0"/>
              </a:spcAft>
              <a:buNone/>
            </a:pPr>
            <a:r>
              <a:rPr lang="fr-FR" sz="1800">
                <a:solidFill>
                  <a:srgbClr val="595959"/>
                </a:solidFill>
                <a:latin typeface="Lato"/>
                <a:ea typeface="Lato"/>
                <a:cs typeface="Lato"/>
                <a:sym typeface="Lato"/>
              </a:rPr>
              <a:t>Vérification 1 à 2 fois par an le moyen d’extraction mécanisé (caisson ou tourelle) situé en tête d’installation. </a:t>
            </a:r>
            <a:endParaRPr/>
          </a:p>
          <a:p>
            <a:pPr indent="0" lvl="0" marL="0" marR="0" rtl="0" algn="just">
              <a:lnSpc>
                <a:spcPct val="100000"/>
              </a:lnSpc>
              <a:spcBef>
                <a:spcPts val="0"/>
              </a:spcBef>
              <a:spcAft>
                <a:spcPts val="0"/>
              </a:spcAft>
              <a:buClr>
                <a:srgbClr val="595959"/>
              </a:buClr>
              <a:buSzPts val="1800"/>
              <a:buFont typeface="Lato"/>
              <a:buNone/>
            </a:pPr>
            <a:r>
              <a:rPr lang="fr-FR" sz="1800">
                <a:solidFill>
                  <a:srgbClr val="595959"/>
                </a:solidFill>
                <a:latin typeface="Lato"/>
                <a:ea typeface="Lato"/>
                <a:cs typeface="Lato"/>
                <a:sym typeface="Lato"/>
              </a:rPr>
              <a:t>Nettoyage complet des installations VMC (avec les gaines verticales et horizontales) 1 fois tous les 3 à 5 ans.</a:t>
            </a:r>
            <a:endParaRPr/>
          </a:p>
          <a:p>
            <a:pPr indent="0" lvl="0" marL="0" rtl="0" algn="just">
              <a:spcBef>
                <a:spcPts val="0"/>
              </a:spcBef>
              <a:spcAft>
                <a:spcPts val="0"/>
              </a:spcAft>
              <a:buNone/>
            </a:pPr>
            <a:r>
              <a:t/>
            </a:r>
            <a:endParaRPr sz="1800">
              <a:solidFill>
                <a:srgbClr val="595959"/>
              </a:solidFill>
              <a:latin typeface="Lato"/>
              <a:ea typeface="Lato"/>
              <a:cs typeface="Lato"/>
              <a:sym typeface="Lato"/>
            </a:endParaRPr>
          </a:p>
        </p:txBody>
      </p:sp>
      <p:sp>
        <p:nvSpPr>
          <p:cNvPr id="702" name="Google Shape;702;p40: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1:notes"/>
          <p:cNvSpPr txBox="1"/>
          <p:nvPr>
            <p:ph idx="1" type="body"/>
          </p:nvPr>
        </p:nvSpPr>
        <p:spPr>
          <a:xfrm>
            <a:off x="688499" y="4821506"/>
            <a:ext cx="5507990" cy="3944868"/>
          </a:xfrm>
          <a:prstGeom prst="rect">
            <a:avLst/>
          </a:prstGeom>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715" name="Google Shape;715;p41: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42: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42: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723" name="Google Shape;723;p42: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3: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43: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Attention aux allégations trompeuses.</a:t>
            </a:r>
            <a:endParaRPr/>
          </a:p>
          <a:p>
            <a:pPr indent="0" lvl="0" marL="0" rtl="0" algn="l">
              <a:spcBef>
                <a:spcPts val="0"/>
              </a:spcBef>
              <a:spcAft>
                <a:spcPts val="0"/>
              </a:spcAft>
              <a:buNone/>
            </a:pPr>
            <a:r>
              <a:rPr lang="fr-FR"/>
              <a:t>La manipulation d’huiles essentielles nécessite une formation d’aromatherapie, notamment en raison de leur potentiel allergène. Par exemple, cette huile essentielle est reprotoxique (peut être toxique pour le fœtus). </a:t>
            </a:r>
            <a:endParaRPr/>
          </a:p>
        </p:txBody>
      </p:sp>
      <p:sp>
        <p:nvSpPr>
          <p:cNvPr id="731" name="Google Shape;731;p43: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4: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44: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Ce produit est rouge car contient des produits toxique + n’est pas nécessaire pour un bébé (de l’eau et du savon doux suffit). On applique le principe du « qui peut le moins peut le mieux » qui s’ancre dans une démarche de sobriété</a:t>
            </a:r>
            <a:endParaRPr/>
          </a:p>
          <a:p>
            <a:pPr indent="-95250" lvl="0" marL="171450" rtl="0" algn="l">
              <a:spcBef>
                <a:spcPts val="0"/>
              </a:spcBef>
              <a:spcAft>
                <a:spcPts val="0"/>
              </a:spcAft>
              <a:buClr>
                <a:schemeClr val="dk1"/>
              </a:buClr>
              <a:buSzPts val="1200"/>
              <a:buFont typeface="Arial"/>
              <a:buNone/>
            </a:pPr>
            <a:r>
              <a:t/>
            </a:r>
            <a:endParaRPr/>
          </a:p>
        </p:txBody>
      </p:sp>
      <p:sp>
        <p:nvSpPr>
          <p:cNvPr id="758" name="Google Shape;758;p44: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5: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45: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Selon les contextes, il va falloir utiliser des produits de mauvaise composition mais c’est ok tant que son utilisation n’est pas systématique et que les risques sont connus.</a:t>
            </a:r>
            <a:endParaRPr/>
          </a:p>
        </p:txBody>
      </p:sp>
      <p:sp>
        <p:nvSpPr>
          <p:cNvPr id="766" name="Google Shape;766;p45: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6: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46: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Bon au niveau de la compo mais utile? Non</a:t>
            </a:r>
            <a:endParaRPr/>
          </a:p>
          <a:p>
            <a:pPr indent="0" lvl="0" marL="0" rtl="0" algn="l">
              <a:spcBef>
                <a:spcPts val="0"/>
              </a:spcBef>
              <a:spcAft>
                <a:spcPts val="0"/>
              </a:spcAft>
              <a:buNone/>
            </a:pPr>
            <a:r>
              <a:rPr lang="fr-FR"/>
              <a:t>Donc toujours penser à la méthode SSR (Suppression, Substitution, Réduction) 🡺 démarche de sobriété avant tout, « qui peut le moins peut le mieux »</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On peut évoquer les cartographies de produits cosmétiques/soin de l’établissement si on l’a fait.</a:t>
            </a:r>
            <a:endParaRPr/>
          </a:p>
          <a:p>
            <a:pPr indent="0" lvl="0" marL="0" rtl="0" algn="l">
              <a:spcBef>
                <a:spcPts val="0"/>
              </a:spcBef>
              <a:spcAft>
                <a:spcPts val="0"/>
              </a:spcAft>
              <a:buNone/>
            </a:pPr>
            <a:r>
              <a:rPr lang="fr-FR"/>
              <a:t>Préciser que la vigilance doit être accrue lorsque le produit n’est pas rincé.</a:t>
            </a:r>
            <a:endParaRPr/>
          </a:p>
        </p:txBody>
      </p:sp>
      <p:sp>
        <p:nvSpPr>
          <p:cNvPr id="775" name="Google Shape;775;p46: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47: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47: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200"/>
              <a:t>Ecolabel :</a:t>
            </a:r>
            <a:endParaRPr/>
          </a:p>
          <a:p>
            <a:pPr indent="-181103" lvl="0" marL="181103" rtl="0" algn="l">
              <a:spcBef>
                <a:spcPts val="0"/>
              </a:spcBef>
              <a:spcAft>
                <a:spcPts val="0"/>
              </a:spcAft>
              <a:buClr>
                <a:schemeClr val="dk1"/>
              </a:buClr>
              <a:buSzPts val="1200"/>
              <a:buFont typeface="Arial"/>
              <a:buChar char="•"/>
            </a:pPr>
            <a:r>
              <a:rPr lang="fr-FR" sz="1200"/>
              <a:t>Label europééen</a:t>
            </a:r>
            <a:endParaRPr sz="1200"/>
          </a:p>
          <a:p>
            <a:pPr indent="-181103" lvl="0" marL="181103" rtl="0" algn="l">
              <a:spcBef>
                <a:spcPts val="0"/>
              </a:spcBef>
              <a:spcAft>
                <a:spcPts val="0"/>
              </a:spcAft>
              <a:buClr>
                <a:schemeClr val="dk1"/>
              </a:buClr>
              <a:buSzPts val="1200"/>
              <a:buFont typeface="Arial"/>
              <a:buChar char="•"/>
            </a:pPr>
            <a:r>
              <a:rPr lang="fr-FR" sz="1200"/>
              <a:t>Limite/Interdit produits dangereux pour santé et env (dégradabilité, toxicité pour milieux aquatiques, OGM, nanomatériaux, parfums dans produits pour enfants</a:t>
            </a:r>
            <a:endParaRPr/>
          </a:p>
          <a:p>
            <a:pPr indent="-181103" lvl="0" marL="181103" rtl="0" algn="l">
              <a:spcBef>
                <a:spcPts val="0"/>
              </a:spcBef>
              <a:spcAft>
                <a:spcPts val="0"/>
              </a:spcAft>
              <a:buClr>
                <a:schemeClr val="dk1"/>
              </a:buClr>
              <a:buSzPts val="1200"/>
              <a:buFont typeface="Arial"/>
              <a:buChar char="•"/>
            </a:pPr>
            <a:r>
              <a:rPr lang="fr-FR" sz="1200"/>
              <a:t>MAIS autorise huile de palme d’origine renouvelable, pas d’étude des procédés de transformation, pas d’obligation sur l’origine bio des matières premières, pas d’interdiction des tests sur les animaux</a:t>
            </a:r>
            <a:endParaRPr/>
          </a:p>
          <a:p>
            <a:pPr indent="-104902" lvl="0" marL="181103"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lang="fr-FR" sz="1200"/>
              <a:t>Ecocert:</a:t>
            </a:r>
            <a:endParaRPr/>
          </a:p>
          <a:p>
            <a:pPr indent="-181103" lvl="0" marL="181103" rtl="0" algn="l">
              <a:spcBef>
                <a:spcPts val="0"/>
              </a:spcBef>
              <a:spcAft>
                <a:spcPts val="0"/>
              </a:spcAft>
              <a:buClr>
                <a:schemeClr val="dk1"/>
              </a:buClr>
              <a:buSzPts val="1200"/>
              <a:buFont typeface="Arial"/>
              <a:buChar char="•"/>
            </a:pPr>
            <a:r>
              <a:rPr lang="fr-FR" sz="1200"/>
              <a:t>Défini un niveau de qualité plus élevé que celui défini par les législations françaises et €péenne</a:t>
            </a:r>
            <a:endParaRPr sz="1200"/>
          </a:p>
          <a:p>
            <a:pPr indent="-181103" lvl="0" marL="181103" rtl="0" algn="l">
              <a:spcBef>
                <a:spcPts val="0"/>
              </a:spcBef>
              <a:spcAft>
                <a:spcPts val="0"/>
              </a:spcAft>
              <a:buClr>
                <a:schemeClr val="dk1"/>
              </a:buClr>
              <a:buSzPts val="1200"/>
              <a:buFont typeface="Arial"/>
              <a:buChar char="•"/>
            </a:pPr>
            <a:r>
              <a:rPr lang="fr-FR" sz="1200"/>
              <a:t>Contrôle l’origine des matières premières</a:t>
            </a:r>
            <a:endParaRPr/>
          </a:p>
          <a:p>
            <a:pPr indent="-181103" lvl="0" marL="181103" rtl="0" algn="l">
              <a:spcBef>
                <a:spcPts val="0"/>
              </a:spcBef>
              <a:spcAft>
                <a:spcPts val="0"/>
              </a:spcAft>
              <a:buClr>
                <a:schemeClr val="dk1"/>
              </a:buClr>
              <a:buSzPts val="1200"/>
              <a:buFont typeface="Arial"/>
              <a:buChar char="•"/>
            </a:pPr>
            <a:r>
              <a:rPr lang="fr-FR" sz="1200"/>
              <a:t>Au moins 95% d’ingrédient naturels bio et 10% du produit fini doit être bio</a:t>
            </a:r>
            <a:endParaRPr/>
          </a:p>
          <a:p>
            <a:pPr indent="-181103" lvl="0" marL="181103" rtl="0" algn="l">
              <a:spcBef>
                <a:spcPts val="0"/>
              </a:spcBef>
              <a:spcAft>
                <a:spcPts val="0"/>
              </a:spcAft>
              <a:buClr>
                <a:schemeClr val="dk1"/>
              </a:buClr>
              <a:buSzPts val="1200"/>
              <a:buFont typeface="Arial"/>
              <a:buChar char="•"/>
            </a:pPr>
            <a:r>
              <a:rPr lang="fr-FR" sz="1200"/>
              <a:t>Protection biodiv et écosystèmes, étude de la biodégradabilité/toxicité, pas de tests sur animaux</a:t>
            </a:r>
            <a:endParaRPr/>
          </a:p>
          <a:p>
            <a:pPr indent="-181103" lvl="0" marL="181103" rtl="0" algn="l">
              <a:spcBef>
                <a:spcPts val="0"/>
              </a:spcBef>
              <a:spcAft>
                <a:spcPts val="0"/>
              </a:spcAft>
              <a:buClr>
                <a:schemeClr val="dk1"/>
              </a:buClr>
              <a:buSzPts val="1200"/>
              <a:buFont typeface="Arial"/>
              <a:buChar char="•"/>
            </a:pPr>
            <a:r>
              <a:rPr lang="fr-FR" sz="1200"/>
              <a:t>Interdiction produits de synthèse et OGM</a:t>
            </a:r>
            <a:endParaRPr/>
          </a:p>
          <a:p>
            <a:pPr indent="-104902" lvl="0" marL="181103"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lang="fr-FR" sz="1200"/>
              <a:t>Cosmos organic:</a:t>
            </a:r>
            <a:endParaRPr/>
          </a:p>
          <a:p>
            <a:pPr indent="-181103" lvl="0" marL="181103" rtl="0" algn="l">
              <a:spcBef>
                <a:spcPts val="0"/>
              </a:spcBef>
              <a:spcAft>
                <a:spcPts val="0"/>
              </a:spcAft>
              <a:buClr>
                <a:schemeClr val="dk1"/>
              </a:buClr>
              <a:buSzPts val="1200"/>
              <a:buFont typeface="Arial"/>
              <a:buChar char="•"/>
            </a:pPr>
            <a:r>
              <a:rPr lang="fr-FR" sz="1200"/>
              <a:t>Label issu d’un travail commun entre différents labels allemands, français, italiens, anglais</a:t>
            </a:r>
            <a:endParaRPr/>
          </a:p>
          <a:p>
            <a:pPr indent="-181103" lvl="0" marL="181103" rtl="0" algn="l">
              <a:spcBef>
                <a:spcPts val="0"/>
              </a:spcBef>
              <a:spcAft>
                <a:spcPts val="0"/>
              </a:spcAft>
              <a:buClr>
                <a:schemeClr val="dk1"/>
              </a:buClr>
              <a:buSzPts val="1200"/>
              <a:buFont typeface="Arial"/>
              <a:buChar char="•"/>
            </a:pPr>
            <a:r>
              <a:rPr lang="fr-FR" sz="1200"/>
              <a:t>Réduction de l’impact env lors de la production des matières premières et fabrication du produit</a:t>
            </a:r>
            <a:endParaRPr/>
          </a:p>
          <a:p>
            <a:pPr indent="-181103" lvl="0" marL="181103" rtl="0" algn="l">
              <a:spcBef>
                <a:spcPts val="0"/>
              </a:spcBef>
              <a:spcAft>
                <a:spcPts val="0"/>
              </a:spcAft>
              <a:buClr>
                <a:schemeClr val="dk1"/>
              </a:buClr>
              <a:buSzPts val="1200"/>
              <a:buFont typeface="Arial"/>
              <a:buChar char="•"/>
            </a:pPr>
            <a:r>
              <a:rPr lang="fr-FR" sz="1200"/>
              <a:t>95% min d’ingrédients naturels avec 20% min de bio dans le produit final</a:t>
            </a:r>
            <a:endParaRPr/>
          </a:p>
          <a:p>
            <a:pPr indent="-181103" lvl="0" marL="181103" rtl="0" algn="l">
              <a:spcBef>
                <a:spcPts val="0"/>
              </a:spcBef>
              <a:spcAft>
                <a:spcPts val="0"/>
              </a:spcAft>
              <a:buClr>
                <a:schemeClr val="dk1"/>
              </a:buClr>
              <a:buSzPts val="1200"/>
              <a:buFont typeface="Arial"/>
              <a:buChar char="•"/>
            </a:pPr>
            <a:r>
              <a:rPr lang="fr-FR" sz="1200"/>
              <a:t>Etude de la toxicité aquatique, biodégradabilité</a:t>
            </a:r>
            <a:endParaRPr/>
          </a:p>
          <a:p>
            <a:pPr indent="-181103" lvl="0" marL="181103" rtl="0" algn="l">
              <a:spcBef>
                <a:spcPts val="0"/>
              </a:spcBef>
              <a:spcAft>
                <a:spcPts val="0"/>
              </a:spcAft>
              <a:buClr>
                <a:schemeClr val="dk1"/>
              </a:buClr>
              <a:buSzPts val="1200"/>
              <a:buFont typeface="Arial"/>
              <a:buChar char="•"/>
            </a:pPr>
            <a:r>
              <a:rPr lang="fr-FR" sz="1200"/>
              <a:t>Pas de tests sur animaux, pas d’OGM ni nanomatériaux</a:t>
            </a:r>
            <a:endParaRPr/>
          </a:p>
          <a:p>
            <a:pPr indent="-181103" lvl="0" marL="181103" rtl="0" algn="l">
              <a:spcBef>
                <a:spcPts val="0"/>
              </a:spcBef>
              <a:spcAft>
                <a:spcPts val="0"/>
              </a:spcAft>
              <a:buClr>
                <a:schemeClr val="dk1"/>
              </a:buClr>
              <a:buSzPts val="1200"/>
              <a:buFont typeface="Arial"/>
              <a:buChar char="•"/>
            </a:pPr>
            <a:r>
              <a:rPr lang="fr-FR" sz="1200"/>
              <a:t>MAIS pas de régulation de l’utilisation des parfums et pas d’objectif de réduction des énergies</a:t>
            </a:r>
            <a:endParaRPr/>
          </a:p>
          <a:p>
            <a:pPr indent="-104902" lvl="0" marL="181103"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lang="fr-FR" sz="1200"/>
              <a:t>Nature et progrès :</a:t>
            </a:r>
            <a:endParaRPr/>
          </a:p>
          <a:p>
            <a:pPr indent="-181103" lvl="0" marL="181103" rtl="0" algn="l">
              <a:spcBef>
                <a:spcPts val="0"/>
              </a:spcBef>
              <a:spcAft>
                <a:spcPts val="0"/>
              </a:spcAft>
              <a:buClr>
                <a:schemeClr val="dk1"/>
              </a:buClr>
              <a:buSzPts val="1200"/>
              <a:buFont typeface="Arial"/>
              <a:buChar char="•"/>
            </a:pPr>
            <a:r>
              <a:rPr lang="fr-FR" sz="1200"/>
              <a:t>Label strict concernant les matières 1ères et analyse du cycle de vie de produit, bio, protection biodiv</a:t>
            </a:r>
            <a:endParaRPr sz="1200"/>
          </a:p>
          <a:p>
            <a:pPr indent="-181103" lvl="0" marL="181103" rtl="0" algn="l">
              <a:spcBef>
                <a:spcPts val="0"/>
              </a:spcBef>
              <a:spcAft>
                <a:spcPts val="0"/>
              </a:spcAft>
              <a:buClr>
                <a:schemeClr val="dk1"/>
              </a:buClr>
              <a:buSzPts val="1200"/>
              <a:buFont typeface="Arial"/>
              <a:buChar char="•"/>
            </a:pPr>
            <a:r>
              <a:rPr lang="fr-FR" sz="1200"/>
              <a:t>Interdiction de substances issues de la pétrochimie et huile de palme</a:t>
            </a:r>
            <a:endParaRPr/>
          </a:p>
          <a:p>
            <a:pPr indent="-181103" lvl="0" marL="181103" rtl="0" algn="l">
              <a:spcBef>
                <a:spcPts val="0"/>
              </a:spcBef>
              <a:spcAft>
                <a:spcPts val="0"/>
              </a:spcAft>
              <a:buClr>
                <a:schemeClr val="dk1"/>
              </a:buClr>
              <a:buSzPts val="1200"/>
              <a:buFont typeface="Arial"/>
              <a:buChar char="•"/>
            </a:pPr>
            <a:r>
              <a:rPr lang="fr-FR" sz="1200"/>
              <a:t>Pas de tests sur animaux, pas d’OGM ni nanomatériaux</a:t>
            </a:r>
            <a:endParaRPr/>
          </a:p>
          <a:p>
            <a:pPr indent="-181103" lvl="0" marL="181103" rtl="0" algn="l">
              <a:spcBef>
                <a:spcPts val="0"/>
              </a:spcBef>
              <a:spcAft>
                <a:spcPts val="0"/>
              </a:spcAft>
              <a:buClr>
                <a:schemeClr val="dk1"/>
              </a:buClr>
              <a:buSzPts val="1200"/>
              <a:buFont typeface="Arial"/>
              <a:buChar char="•"/>
            </a:pPr>
            <a:r>
              <a:rPr lang="fr-FR" sz="1200"/>
              <a:t>MAIS pas d’études sur toxicité des milieux aquatiques et pas de garantie de biodégradabilité</a:t>
            </a:r>
            <a:endParaRPr/>
          </a:p>
          <a:p>
            <a:pPr indent="0" lvl="0" marL="0" rtl="0" algn="l">
              <a:spcBef>
                <a:spcPts val="0"/>
              </a:spcBef>
              <a:spcAft>
                <a:spcPts val="0"/>
              </a:spcAft>
              <a:buNone/>
            </a:pPr>
            <a:r>
              <a:t/>
            </a:r>
            <a:endParaRPr/>
          </a:p>
        </p:txBody>
      </p:sp>
      <p:sp>
        <p:nvSpPr>
          <p:cNvPr id="782" name="Google Shape;782;p47: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8: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48: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b="1" lang="fr-FR" sz="1100"/>
              <a:t>Ne garentissent pas le contenant.`</a:t>
            </a:r>
            <a:endParaRPr/>
          </a:p>
          <a:p>
            <a:pPr indent="0" lvl="0" marL="0" rtl="0" algn="l">
              <a:spcBef>
                <a:spcPts val="0"/>
              </a:spcBef>
              <a:spcAft>
                <a:spcPts val="0"/>
              </a:spcAft>
              <a:buNone/>
            </a:pPr>
            <a:r>
              <a:t/>
            </a:r>
            <a:endParaRPr b="1" sz="1100"/>
          </a:p>
          <a:p>
            <a:pPr indent="0" lvl="0" marL="0" rtl="0" algn="l">
              <a:spcBef>
                <a:spcPts val="0"/>
              </a:spcBef>
              <a:spcAft>
                <a:spcPts val="0"/>
              </a:spcAft>
              <a:buNone/>
            </a:pPr>
            <a:r>
              <a:rPr lang="fr-FR" sz="1100"/>
              <a:t>Ecolabel :</a:t>
            </a:r>
            <a:endParaRPr/>
          </a:p>
          <a:p>
            <a:pPr indent="-181103" lvl="0" marL="181103" rtl="0" algn="l">
              <a:spcBef>
                <a:spcPts val="0"/>
              </a:spcBef>
              <a:spcAft>
                <a:spcPts val="0"/>
              </a:spcAft>
              <a:buClr>
                <a:schemeClr val="dk1"/>
              </a:buClr>
              <a:buSzPts val="1100"/>
              <a:buFont typeface="Arial"/>
              <a:buChar char="•"/>
            </a:pPr>
            <a:r>
              <a:rPr lang="fr-FR" sz="1100"/>
              <a:t>Label europééen</a:t>
            </a:r>
            <a:endParaRPr sz="1100"/>
          </a:p>
          <a:p>
            <a:pPr indent="-181103" lvl="0" marL="181103" rtl="0" algn="l">
              <a:spcBef>
                <a:spcPts val="0"/>
              </a:spcBef>
              <a:spcAft>
                <a:spcPts val="0"/>
              </a:spcAft>
              <a:buClr>
                <a:schemeClr val="dk1"/>
              </a:buClr>
              <a:buSzPts val="1100"/>
              <a:buFont typeface="Arial"/>
              <a:buChar char="•"/>
            </a:pPr>
            <a:r>
              <a:rPr lang="fr-FR" sz="1100"/>
              <a:t>Limite/Interdit produits dangereux pour santé et env (dégradabilité, toxicité pour milieux aquatiques, OGM, nanomatériaux, parfums dans produits pour enfants</a:t>
            </a:r>
            <a:endParaRPr/>
          </a:p>
          <a:p>
            <a:pPr indent="-181103" lvl="0" marL="181103" rtl="0" algn="l">
              <a:spcBef>
                <a:spcPts val="0"/>
              </a:spcBef>
              <a:spcAft>
                <a:spcPts val="0"/>
              </a:spcAft>
              <a:buClr>
                <a:schemeClr val="dk1"/>
              </a:buClr>
              <a:buSzPts val="1100"/>
              <a:buFont typeface="Arial"/>
              <a:buChar char="•"/>
            </a:pPr>
            <a:r>
              <a:rPr lang="fr-FR" sz="1100"/>
              <a:t>MAIS autorise huile de palme d’origine renouvelable, pas d’étude des procédés de transformation, pas d’obligation sur l’origine bio des matières premières, pas d’interdiction des tests sur les animaux</a:t>
            </a:r>
            <a:endParaRPr/>
          </a:p>
          <a:p>
            <a:pPr indent="-111252" lvl="0" marL="181103"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fr-FR" sz="1100"/>
              <a:t>Ecocert:</a:t>
            </a:r>
            <a:endParaRPr/>
          </a:p>
          <a:p>
            <a:pPr indent="-181103" lvl="0" marL="181103" rtl="0" algn="l">
              <a:spcBef>
                <a:spcPts val="0"/>
              </a:spcBef>
              <a:spcAft>
                <a:spcPts val="0"/>
              </a:spcAft>
              <a:buClr>
                <a:schemeClr val="dk1"/>
              </a:buClr>
              <a:buSzPts val="1100"/>
              <a:buFont typeface="Arial"/>
              <a:buChar char="•"/>
            </a:pPr>
            <a:r>
              <a:rPr lang="fr-FR" sz="1100"/>
              <a:t>Défini un niveau de qualité plus élevé que celui défini par les législations françaises et €péenne</a:t>
            </a:r>
            <a:endParaRPr sz="1100"/>
          </a:p>
          <a:p>
            <a:pPr indent="-181103" lvl="0" marL="181103" rtl="0" algn="l">
              <a:spcBef>
                <a:spcPts val="0"/>
              </a:spcBef>
              <a:spcAft>
                <a:spcPts val="0"/>
              </a:spcAft>
              <a:buClr>
                <a:schemeClr val="dk1"/>
              </a:buClr>
              <a:buSzPts val="1100"/>
              <a:buFont typeface="Arial"/>
              <a:buChar char="•"/>
            </a:pPr>
            <a:r>
              <a:rPr lang="fr-FR" sz="1100"/>
              <a:t>Contrôle l’origine des matières premières</a:t>
            </a:r>
            <a:endParaRPr/>
          </a:p>
          <a:p>
            <a:pPr indent="-181103" lvl="0" marL="181103" rtl="0" algn="l">
              <a:spcBef>
                <a:spcPts val="0"/>
              </a:spcBef>
              <a:spcAft>
                <a:spcPts val="0"/>
              </a:spcAft>
              <a:buClr>
                <a:schemeClr val="dk1"/>
              </a:buClr>
              <a:buSzPts val="1100"/>
              <a:buFont typeface="Arial"/>
              <a:buChar char="•"/>
            </a:pPr>
            <a:r>
              <a:rPr lang="fr-FR" sz="1100"/>
              <a:t>Au moins 95% d’ingrédient naturels bio et 10% du produit fini doit être bio</a:t>
            </a:r>
            <a:endParaRPr/>
          </a:p>
          <a:p>
            <a:pPr indent="-181103" lvl="0" marL="181103" rtl="0" algn="l">
              <a:spcBef>
                <a:spcPts val="0"/>
              </a:spcBef>
              <a:spcAft>
                <a:spcPts val="0"/>
              </a:spcAft>
              <a:buClr>
                <a:schemeClr val="dk1"/>
              </a:buClr>
              <a:buSzPts val="1100"/>
              <a:buFont typeface="Arial"/>
              <a:buChar char="•"/>
            </a:pPr>
            <a:r>
              <a:rPr lang="fr-FR" sz="1100"/>
              <a:t>Protection biodiv et écosystèmes, étude de la biodégradabilité/toxicité, pas de tests sur animaux</a:t>
            </a:r>
            <a:endParaRPr/>
          </a:p>
          <a:p>
            <a:pPr indent="-181103" lvl="0" marL="181103" rtl="0" algn="l">
              <a:spcBef>
                <a:spcPts val="0"/>
              </a:spcBef>
              <a:spcAft>
                <a:spcPts val="0"/>
              </a:spcAft>
              <a:buClr>
                <a:schemeClr val="dk1"/>
              </a:buClr>
              <a:buSzPts val="1100"/>
              <a:buFont typeface="Arial"/>
              <a:buChar char="•"/>
            </a:pPr>
            <a:r>
              <a:rPr lang="fr-FR" sz="1100"/>
              <a:t>Interdiction produits de synthèse et OGM</a:t>
            </a:r>
            <a:endParaRPr/>
          </a:p>
          <a:p>
            <a:pPr indent="-111252" lvl="0" marL="181103"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fr-FR" sz="1100"/>
              <a:t>Cosmos organic:</a:t>
            </a:r>
            <a:endParaRPr/>
          </a:p>
          <a:p>
            <a:pPr indent="-181103" lvl="0" marL="181103" rtl="0" algn="l">
              <a:spcBef>
                <a:spcPts val="0"/>
              </a:spcBef>
              <a:spcAft>
                <a:spcPts val="0"/>
              </a:spcAft>
              <a:buClr>
                <a:schemeClr val="dk1"/>
              </a:buClr>
              <a:buSzPts val="1100"/>
              <a:buFont typeface="Arial"/>
              <a:buChar char="•"/>
            </a:pPr>
            <a:r>
              <a:rPr lang="fr-FR" sz="1100"/>
              <a:t>Label issu d’un travail commun entre différents labels allemands, français, italiens, anglais</a:t>
            </a:r>
            <a:endParaRPr/>
          </a:p>
          <a:p>
            <a:pPr indent="-181103" lvl="0" marL="181103" rtl="0" algn="l">
              <a:spcBef>
                <a:spcPts val="0"/>
              </a:spcBef>
              <a:spcAft>
                <a:spcPts val="0"/>
              </a:spcAft>
              <a:buClr>
                <a:schemeClr val="dk1"/>
              </a:buClr>
              <a:buSzPts val="1100"/>
              <a:buFont typeface="Arial"/>
              <a:buChar char="•"/>
            </a:pPr>
            <a:r>
              <a:rPr lang="fr-FR" sz="1100"/>
              <a:t>Réduction de l’impact env lors de la production des matières premières et fabrication du produit</a:t>
            </a:r>
            <a:endParaRPr/>
          </a:p>
          <a:p>
            <a:pPr indent="-181103" lvl="0" marL="181103" rtl="0" algn="l">
              <a:spcBef>
                <a:spcPts val="0"/>
              </a:spcBef>
              <a:spcAft>
                <a:spcPts val="0"/>
              </a:spcAft>
              <a:buClr>
                <a:schemeClr val="dk1"/>
              </a:buClr>
              <a:buSzPts val="1100"/>
              <a:buFont typeface="Arial"/>
              <a:buChar char="•"/>
            </a:pPr>
            <a:r>
              <a:rPr lang="fr-FR" sz="1100"/>
              <a:t>95% min d’ingrédients naturels avec 20% min de bio dans le produit final</a:t>
            </a:r>
            <a:endParaRPr/>
          </a:p>
          <a:p>
            <a:pPr indent="-181103" lvl="0" marL="181103" rtl="0" algn="l">
              <a:spcBef>
                <a:spcPts val="0"/>
              </a:spcBef>
              <a:spcAft>
                <a:spcPts val="0"/>
              </a:spcAft>
              <a:buClr>
                <a:schemeClr val="dk1"/>
              </a:buClr>
              <a:buSzPts val="1100"/>
              <a:buFont typeface="Arial"/>
              <a:buChar char="•"/>
            </a:pPr>
            <a:r>
              <a:rPr lang="fr-FR" sz="1100"/>
              <a:t>Etude de la toxicité aquatique, biodégradabilité</a:t>
            </a:r>
            <a:endParaRPr/>
          </a:p>
          <a:p>
            <a:pPr indent="-181103" lvl="0" marL="181103" rtl="0" algn="l">
              <a:spcBef>
                <a:spcPts val="0"/>
              </a:spcBef>
              <a:spcAft>
                <a:spcPts val="0"/>
              </a:spcAft>
              <a:buClr>
                <a:schemeClr val="dk1"/>
              </a:buClr>
              <a:buSzPts val="1100"/>
              <a:buFont typeface="Arial"/>
              <a:buChar char="•"/>
            </a:pPr>
            <a:r>
              <a:rPr lang="fr-FR" sz="1100"/>
              <a:t>Pas de tests sur animaux, pas d’OGM ni nanomatériaux</a:t>
            </a:r>
            <a:endParaRPr/>
          </a:p>
          <a:p>
            <a:pPr indent="-181103" lvl="0" marL="181103" rtl="0" algn="l">
              <a:spcBef>
                <a:spcPts val="0"/>
              </a:spcBef>
              <a:spcAft>
                <a:spcPts val="0"/>
              </a:spcAft>
              <a:buClr>
                <a:schemeClr val="dk1"/>
              </a:buClr>
              <a:buSzPts val="1100"/>
              <a:buFont typeface="Arial"/>
              <a:buChar char="•"/>
            </a:pPr>
            <a:r>
              <a:rPr lang="fr-FR" sz="1100"/>
              <a:t>MAIS pas de régulation de l’utilisation des parfums et pas d’objectif de réduction des énergies</a:t>
            </a:r>
            <a:endParaRPr/>
          </a:p>
          <a:p>
            <a:pPr indent="-111252" lvl="0" marL="181103"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rPr lang="fr-FR" sz="1100"/>
              <a:t>Nature et progrès :</a:t>
            </a:r>
            <a:endParaRPr/>
          </a:p>
          <a:p>
            <a:pPr indent="-181103" lvl="0" marL="181103" rtl="0" algn="l">
              <a:spcBef>
                <a:spcPts val="0"/>
              </a:spcBef>
              <a:spcAft>
                <a:spcPts val="0"/>
              </a:spcAft>
              <a:buClr>
                <a:schemeClr val="dk1"/>
              </a:buClr>
              <a:buSzPts val="1100"/>
              <a:buFont typeface="Arial"/>
              <a:buChar char="•"/>
            </a:pPr>
            <a:r>
              <a:rPr lang="fr-FR" sz="1100"/>
              <a:t>Label strict concernant les matières 1ères et analyse du cycle de vie de produit, bio, protection biodiv</a:t>
            </a:r>
            <a:endParaRPr sz="1100"/>
          </a:p>
          <a:p>
            <a:pPr indent="-181103" lvl="0" marL="181103" rtl="0" algn="l">
              <a:spcBef>
                <a:spcPts val="0"/>
              </a:spcBef>
              <a:spcAft>
                <a:spcPts val="0"/>
              </a:spcAft>
              <a:buClr>
                <a:schemeClr val="dk1"/>
              </a:buClr>
              <a:buSzPts val="1100"/>
              <a:buFont typeface="Arial"/>
              <a:buChar char="•"/>
            </a:pPr>
            <a:r>
              <a:rPr lang="fr-FR" sz="1100"/>
              <a:t>Interdiction de substances issues de la pétrochimie et huile de palme</a:t>
            </a:r>
            <a:endParaRPr/>
          </a:p>
          <a:p>
            <a:pPr indent="-181103" lvl="0" marL="181103" rtl="0" algn="l">
              <a:spcBef>
                <a:spcPts val="0"/>
              </a:spcBef>
              <a:spcAft>
                <a:spcPts val="0"/>
              </a:spcAft>
              <a:buClr>
                <a:schemeClr val="dk1"/>
              </a:buClr>
              <a:buSzPts val="1100"/>
              <a:buFont typeface="Arial"/>
              <a:buChar char="•"/>
            </a:pPr>
            <a:r>
              <a:rPr lang="fr-FR" sz="1100"/>
              <a:t>Pas de tests sur animaux, pas d’OGM ni nanomatériaux</a:t>
            </a:r>
            <a:endParaRPr/>
          </a:p>
          <a:p>
            <a:pPr indent="-181103" lvl="0" marL="181103" rtl="0" algn="l">
              <a:spcBef>
                <a:spcPts val="0"/>
              </a:spcBef>
              <a:spcAft>
                <a:spcPts val="0"/>
              </a:spcAft>
              <a:buClr>
                <a:schemeClr val="dk1"/>
              </a:buClr>
              <a:buSzPts val="1100"/>
              <a:buFont typeface="Arial"/>
              <a:buChar char="•"/>
            </a:pPr>
            <a:r>
              <a:rPr lang="fr-FR" sz="1100"/>
              <a:t>MAIS pas d’études sur toxicité des milieux aquatiques et pas de garantie de biodégradabilité</a:t>
            </a:r>
            <a:endParaRPr/>
          </a:p>
          <a:p>
            <a:pPr indent="0" lvl="0" marL="0" rtl="0" algn="l">
              <a:spcBef>
                <a:spcPts val="0"/>
              </a:spcBef>
              <a:spcAft>
                <a:spcPts val="0"/>
              </a:spcAft>
              <a:buNone/>
            </a:pPr>
            <a:r>
              <a:t/>
            </a:r>
            <a:endParaRPr/>
          </a:p>
        </p:txBody>
      </p:sp>
      <p:sp>
        <p:nvSpPr>
          <p:cNvPr id="797" name="Google Shape;797;p48: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49:notes"/>
          <p:cNvSpPr txBox="1"/>
          <p:nvPr>
            <p:ph idx="1" type="body"/>
          </p:nvPr>
        </p:nvSpPr>
        <p:spPr>
          <a:xfrm>
            <a:off x="688499" y="4821506"/>
            <a:ext cx="5507990" cy="3944868"/>
          </a:xfrm>
          <a:prstGeom prst="rect">
            <a:avLst/>
          </a:prstGeom>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807" name="Google Shape;807;p49: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La notion de SE n’a pas toujours existé. Elle se développe pleinement après la révolution industrielle où l’on se rend compte alors de l’impact de l’activité humaine sur la santé des populations.</a:t>
            </a:r>
            <a:endParaRPr/>
          </a:p>
          <a:p>
            <a:pPr indent="0" lvl="0" marL="0" rtl="0" algn="l">
              <a:spcBef>
                <a:spcPts val="0"/>
              </a:spcBef>
              <a:spcAft>
                <a:spcPts val="0"/>
              </a:spcAft>
              <a:buNone/>
            </a:pPr>
            <a:r>
              <a:rPr lang="fr-FR"/>
              <a:t>Voici 4 exemples de catastrophes sanitaires provoquées par l’activité humaine.</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Londres décembre 1952, phénomène de « Great smog » (=épais brouillard) (SO</a:t>
            </a:r>
            <a:r>
              <a:rPr baseline="-25000" lang="fr-FR"/>
              <a:t>2 </a:t>
            </a:r>
            <a:r>
              <a:rPr lang="fr-FR"/>
              <a:t>+ NO</a:t>
            </a:r>
            <a:r>
              <a:rPr baseline="-25000" lang="fr-FR"/>
              <a:t>2</a:t>
            </a:r>
            <a:r>
              <a:rPr lang="fr-FR"/>
              <a:t> issus de combustion du charbon 🡪 </a:t>
            </a:r>
            <a:r>
              <a:rPr b="1" lang="fr-FR"/>
              <a:t>acide sulfurique</a:t>
            </a:r>
            <a:r>
              <a:rPr lang="fr-FR"/>
              <a:t>) : en raison des conditions climatiques (températures très basses, anticyclone et absence de vent) les fumées des usines à charbon sont maintenues au sol provoquant 12 000 morts. Pendant 5 jours, les populations ont vécu sans soleil. Cette catastrophe a permis l’établissement de lois sur la réduction de la pollution de l’air.</a:t>
            </a:r>
            <a:endParaRPr/>
          </a:p>
          <a:p>
            <a:pPr indent="0" lvl="0" marL="0" rtl="0" algn="l">
              <a:spcBef>
                <a:spcPts val="0"/>
              </a:spcBef>
              <a:spcAft>
                <a:spcPts val="0"/>
              </a:spcAft>
              <a:buNone/>
            </a:pPr>
            <a:r>
              <a:rPr lang="fr-FR"/>
              <a:t>Source : </a:t>
            </a:r>
            <a:r>
              <a:rPr lang="fr-FR" u="sng">
                <a:solidFill>
                  <a:schemeClr val="hlink"/>
                </a:solidFill>
                <a:hlinkClick r:id="rId2"/>
              </a:rPr>
              <a:t>Décembre 1952, le «great smog» tuait des milliers de Londoniens | INA</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Baie de Minamata (Japon) 1953, les naissances présentent de plus en plus de troubles neurologiques (altération de la parole, perte de coordination des membres, convulsions, troubles mentaux…). Plusieurs causes sont envisagées : infections, alcool. Finalement les populations découvrent que la baie qui renferme les poissons et fruits de mer consommés est contaminée par le mercure provenant d’une industrie pétrochimique située à proximité. Officiellement, 900 personnes sont décédées.</a:t>
            </a:r>
            <a:endParaRPr/>
          </a:p>
          <a:p>
            <a:pPr indent="0" lvl="0" marL="0" rtl="0" algn="l">
              <a:spcBef>
                <a:spcPts val="0"/>
              </a:spcBef>
              <a:spcAft>
                <a:spcPts val="0"/>
              </a:spcAft>
              <a:buNone/>
            </a:pPr>
            <a:r>
              <a:rPr lang="fr-FR"/>
              <a:t>Source : </a:t>
            </a:r>
            <a:r>
              <a:rPr lang="fr-FR" u="sng">
                <a:solidFill>
                  <a:schemeClr val="hlink"/>
                </a:solidFill>
                <a:hlinkClick r:id="rId3"/>
              </a:rPr>
              <a:t>Définition | Catastrophe de la baie de Minamata - Minamata (futura-sciences.com)</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fr-FR"/>
              <a:t>Explosion usine de Seveso en 1976 (ville en Italie qui a donné par la suite le nom de « Seveso » aux site classés à risques) :</a:t>
            </a:r>
            <a:endParaRPr/>
          </a:p>
          <a:p>
            <a:pPr indent="0" lvl="0" marL="0" rtl="0" algn="l">
              <a:spcBef>
                <a:spcPts val="0"/>
              </a:spcBef>
              <a:spcAft>
                <a:spcPts val="0"/>
              </a:spcAft>
              <a:buNone/>
            </a:pPr>
            <a:r>
              <a:rPr b="0" lang="fr-FR"/>
              <a:t>Surchauffe d’une usine qui fabriquait de l’herbicide. La surchauffe a provoqué une réaction chimique. De cette réaction est apparue la dioxine qui </a:t>
            </a:r>
            <a:r>
              <a:rPr b="0" i="0" lang="fr-FR">
                <a:solidFill>
                  <a:srgbClr val="202122"/>
                </a:solidFill>
                <a:latin typeface="Arial"/>
                <a:ea typeface="Arial"/>
                <a:cs typeface="Arial"/>
                <a:sym typeface="Arial"/>
              </a:rPr>
              <a:t>contamine les alentours, provoquant à la fois des hospitalisations pour les enfants des communes voisines et la mort de plusieurs dizaines de milliers d'animaux d'élevage.</a:t>
            </a:r>
            <a:r>
              <a:rPr b="0" lang="fr-FR"/>
              <a:t> </a:t>
            </a:r>
            <a:endParaRPr/>
          </a:p>
          <a:p>
            <a:pPr indent="0" lvl="0" marL="0" marR="0" rtl="0" algn="l">
              <a:lnSpc>
                <a:spcPct val="100000"/>
              </a:lnSpc>
              <a:spcBef>
                <a:spcPts val="0"/>
              </a:spcBef>
              <a:spcAft>
                <a:spcPts val="0"/>
              </a:spcAft>
              <a:buClr>
                <a:schemeClr val="dk1"/>
              </a:buClr>
              <a:buSzPts val="1200"/>
              <a:buFont typeface="Calibri"/>
              <a:buNone/>
            </a:pPr>
            <a:r>
              <a:rPr lang="fr-FR"/>
              <a:t>Conséquences sanitaire humaines plusieurs décennies après : des garçons exposés à la Dioxine entre 1 et 9 ans ont été suivis et présentent à l’âge adulte une diminution significative de la qualité du sperme (concentration et mobilité des spermatozoïdes </a:t>
            </a:r>
            <a:endParaRPr sz="10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000"/>
              <a:buFont typeface="Calibri"/>
              <a:buNone/>
            </a:pPr>
            <a:r>
              <a:rPr lang="fr-FR" sz="1000">
                <a:latin typeface="Calibri"/>
                <a:ea typeface="Calibri"/>
                <a:cs typeface="Calibri"/>
                <a:sym typeface="Calibri"/>
              </a:rPr>
              <a:t>Source : </a:t>
            </a:r>
            <a:r>
              <a:rPr lang="fr-FR" u="sng">
                <a:solidFill>
                  <a:schemeClr val="hlink"/>
                </a:solidFill>
                <a:hlinkClick r:id="rId4"/>
              </a:rPr>
              <a:t>Comment protéger mes patients de la contamination chimique &amp; des perturbateurs endocriniens ? - Un guide porté par l'URPS ML PACA - URPS Médecin Libéral de Bourgogne - Franche-Comté (urps-ml-bfc.org)</a:t>
            </a:r>
            <a:r>
              <a:rPr lang="fr-FR" sz="1200"/>
              <a:t>)</a:t>
            </a:r>
            <a:endParaRPr sz="1000">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b="1" lang="fr-FR"/>
              <a:t>Canicule</a:t>
            </a:r>
            <a:r>
              <a:rPr lang="fr-FR"/>
              <a:t> 1-15 aout 2003</a:t>
            </a:r>
            <a:endParaRPr/>
          </a:p>
          <a:p>
            <a:pPr indent="0" lvl="0" marL="0" rtl="0" algn="l">
              <a:spcBef>
                <a:spcPts val="0"/>
              </a:spcBef>
              <a:spcAft>
                <a:spcPts val="0"/>
              </a:spcAft>
              <a:buNone/>
            </a:pPr>
            <a:r>
              <a:rPr lang="fr-FR"/>
              <a:t>&gt;35°C le jour durant 10 j</a:t>
            </a:r>
            <a:endParaRPr/>
          </a:p>
          <a:p>
            <a:pPr indent="0" lvl="0" marL="0" rtl="0" algn="l">
              <a:spcBef>
                <a:spcPts val="0"/>
              </a:spcBef>
              <a:spcAft>
                <a:spcPts val="0"/>
              </a:spcAft>
              <a:buNone/>
            </a:pPr>
            <a:r>
              <a:rPr lang="fr-FR"/>
              <a:t>&gt;25°C la nuit</a:t>
            </a:r>
            <a:endParaRPr/>
          </a:p>
          <a:p>
            <a:pPr indent="0" lvl="0" marL="0" rtl="0" algn="l">
              <a:spcBef>
                <a:spcPts val="0"/>
              </a:spcBef>
              <a:spcAft>
                <a:spcPts val="0"/>
              </a:spcAft>
              <a:buNone/>
            </a:pPr>
            <a:r>
              <a:rPr lang="fr-FR"/>
              <a:t>Surmortalité 15 000 décés (&gt;75 ans+++)</a:t>
            </a:r>
            <a:endParaRPr/>
          </a:p>
          <a:p>
            <a:pPr indent="0" lvl="0" marL="0" rtl="0" algn="l">
              <a:spcBef>
                <a:spcPts val="0"/>
              </a:spcBef>
              <a:spcAft>
                <a:spcPts val="0"/>
              </a:spcAft>
              <a:buNone/>
            </a:pPr>
            <a:r>
              <a:rPr lang="fr-FR"/>
              <a:t>Source : </a:t>
            </a:r>
            <a:r>
              <a:rPr lang="fr-FR" u="sng">
                <a:solidFill>
                  <a:schemeClr val="hlink"/>
                </a:solidFill>
                <a:hlinkClick r:id="rId5"/>
              </a:rPr>
              <a:t>La canicule de 2003, d'un coup de chaud à un séisme sanitaire | INA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6" name="Google Shape;156;p5: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0: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50: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sz="1300"/>
              <a:t>La Clinique Pasteur de Toulouse (31), la Résidence de Massy Vilmorin (91), Le Centre Lillois de réadaptation professionnelle à Lille (59), l’Hôpital privé Nord parisien à Sarcelles (95) font partie des premiers établissements à avoir signé la campagne. </a:t>
            </a:r>
            <a:endParaRPr/>
          </a:p>
          <a:p>
            <a:pPr indent="0" lvl="0" marL="0" rtl="0" algn="l">
              <a:spcBef>
                <a:spcPts val="0"/>
              </a:spcBef>
              <a:spcAft>
                <a:spcPts val="0"/>
              </a:spcAft>
              <a:buNone/>
            </a:pPr>
            <a:r>
              <a:t/>
            </a:r>
            <a:endParaRPr/>
          </a:p>
        </p:txBody>
      </p:sp>
      <p:sp>
        <p:nvSpPr>
          <p:cNvPr id="815" name="Google Shape;815;p50: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51:notes"/>
          <p:cNvSpPr txBox="1"/>
          <p:nvPr>
            <p:ph idx="1" type="body"/>
          </p:nvPr>
        </p:nvSpPr>
        <p:spPr>
          <a:xfrm>
            <a:off x="688499" y="4821506"/>
            <a:ext cx="5507990" cy="3944868"/>
          </a:xfrm>
          <a:prstGeom prst="rect">
            <a:avLst/>
          </a:prstGeom>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821" name="Google Shape;821;p51: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52: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52: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61 labellisés</a:t>
            </a:r>
            <a:endParaRPr/>
          </a:p>
          <a:p>
            <a:pPr indent="0" lvl="0" marL="0" rtl="0" algn="l">
              <a:spcBef>
                <a:spcPts val="0"/>
              </a:spcBef>
              <a:spcAft>
                <a:spcPts val="0"/>
              </a:spcAft>
              <a:buNone/>
            </a:pPr>
            <a:r>
              <a:rPr lang="fr-FR"/>
              <a:t>43 en cours</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Maternité labellisée argent :</a:t>
            </a:r>
            <a:endParaRPr/>
          </a:p>
          <a:p>
            <a:pPr indent="0" lvl="0" marL="0" rtl="0" algn="l">
              <a:spcBef>
                <a:spcPts val="0"/>
              </a:spcBef>
              <a:spcAft>
                <a:spcPts val="0"/>
              </a:spcAft>
              <a:buNone/>
            </a:pPr>
            <a:r>
              <a:rPr lang="fr-FR"/>
              <a:t>CH Aubagne Edouard Garcin</a:t>
            </a:r>
            <a:endParaRPr/>
          </a:p>
          <a:p>
            <a:pPr indent="0" lvl="0" marL="0" rtl="0" algn="l">
              <a:spcBef>
                <a:spcPts val="0"/>
              </a:spcBef>
              <a:spcAft>
                <a:spcPts val="0"/>
              </a:spcAft>
              <a:buNone/>
            </a:pPr>
            <a:r>
              <a:rPr lang="fr-FR"/>
              <a:t>CHU Ambroise Paret Mons (Belgique)</a:t>
            </a:r>
            <a:endParaRPr/>
          </a:p>
          <a:p>
            <a:pPr indent="0" lvl="0" marL="0" rtl="0" algn="l">
              <a:spcBef>
                <a:spcPts val="0"/>
              </a:spcBef>
              <a:spcAft>
                <a:spcPts val="0"/>
              </a:spcAft>
              <a:buNone/>
            </a:pPr>
            <a:r>
              <a:t/>
            </a:r>
            <a:endParaRPr/>
          </a:p>
          <a:p>
            <a:pPr indent="0" lvl="0" marL="0" rtl="0" algn="l">
              <a:spcBef>
                <a:spcPts val="0"/>
              </a:spcBef>
              <a:spcAft>
                <a:spcPts val="0"/>
              </a:spcAft>
              <a:buNone/>
            </a:pPr>
            <a:r>
              <a:rPr lang="fr-FR"/>
              <a:t>Maternité labellisées or :</a:t>
            </a:r>
            <a:endParaRPr/>
          </a:p>
          <a:p>
            <a:pPr indent="0" lvl="0" marL="0" rtl="0" algn="l">
              <a:spcBef>
                <a:spcPts val="0"/>
              </a:spcBef>
              <a:spcAft>
                <a:spcPts val="0"/>
              </a:spcAft>
              <a:buNone/>
            </a:pPr>
            <a:r>
              <a:rPr lang="fr-FR"/>
              <a:t>CH Béziers</a:t>
            </a:r>
            <a:endParaRPr/>
          </a:p>
          <a:p>
            <a:pPr indent="0" lvl="0" marL="0" rtl="0" algn="l">
              <a:spcBef>
                <a:spcPts val="0"/>
              </a:spcBef>
              <a:spcAft>
                <a:spcPts val="0"/>
              </a:spcAft>
              <a:buNone/>
            </a:pPr>
            <a:r>
              <a:rPr lang="fr-FR"/>
              <a:t>CHU Toulouse</a:t>
            </a:r>
            <a:endParaRPr/>
          </a:p>
          <a:p>
            <a:pPr indent="0" lvl="0" marL="0" rtl="0" algn="l">
              <a:spcBef>
                <a:spcPts val="0"/>
              </a:spcBef>
              <a:spcAft>
                <a:spcPts val="0"/>
              </a:spcAft>
              <a:buNone/>
            </a:pPr>
            <a:r>
              <a:rPr lang="fr-FR"/>
              <a:t>CH Grasse</a:t>
            </a:r>
            <a:endParaRPr/>
          </a:p>
          <a:p>
            <a:pPr indent="0" lvl="0" marL="0" rtl="0" algn="l">
              <a:spcBef>
                <a:spcPts val="0"/>
              </a:spcBef>
              <a:spcAft>
                <a:spcPts val="0"/>
              </a:spcAft>
              <a:buNone/>
            </a:pPr>
            <a:r>
              <a:rPr lang="fr-FR"/>
              <a:t>CH Cannes</a:t>
            </a:r>
            <a:endParaRPr/>
          </a:p>
          <a:p>
            <a:pPr indent="0" lvl="0" marL="0" rtl="0" algn="l">
              <a:spcBef>
                <a:spcPts val="0"/>
              </a:spcBef>
              <a:spcAft>
                <a:spcPts val="0"/>
              </a:spcAft>
              <a:buNone/>
            </a:pPr>
            <a:r>
              <a:rPr lang="fr-FR"/>
              <a:t>CH Fréjus</a:t>
            </a:r>
            <a:endParaRPr/>
          </a:p>
          <a:p>
            <a:pPr indent="0" lvl="0" marL="0" rtl="0" algn="l">
              <a:spcBef>
                <a:spcPts val="0"/>
              </a:spcBef>
              <a:spcAft>
                <a:spcPts val="0"/>
              </a:spcAft>
              <a:buNone/>
            </a:pPr>
            <a:r>
              <a:rPr lang="fr-FR"/>
              <a:t>CH Grasse</a:t>
            </a:r>
            <a:endParaRPr/>
          </a:p>
          <a:p>
            <a:pPr indent="0" lvl="0" marL="0" rtl="0" algn="l">
              <a:spcBef>
                <a:spcPts val="0"/>
              </a:spcBef>
              <a:spcAft>
                <a:spcPts val="0"/>
              </a:spcAft>
              <a:buNone/>
            </a:pPr>
            <a:r>
              <a:rPr lang="fr-FR"/>
              <a:t>CH Narbonne</a:t>
            </a:r>
            <a:endParaRPr/>
          </a:p>
          <a:p>
            <a:pPr indent="0" lvl="0" marL="0" rtl="0" algn="l">
              <a:spcBef>
                <a:spcPts val="0"/>
              </a:spcBef>
              <a:spcAft>
                <a:spcPts val="0"/>
              </a:spcAft>
              <a:buNone/>
            </a:pPr>
            <a:r>
              <a:rPr lang="fr-FR"/>
              <a:t>CHU Nice</a:t>
            </a:r>
            <a:endParaRPr/>
          </a:p>
          <a:p>
            <a:pPr indent="0" lvl="0" marL="0" rtl="0" algn="l">
              <a:spcBef>
                <a:spcPts val="0"/>
              </a:spcBef>
              <a:spcAft>
                <a:spcPts val="0"/>
              </a:spcAft>
              <a:buNone/>
            </a:pPr>
            <a:r>
              <a:rPr lang="fr-FR"/>
              <a:t>CH Angoulême</a:t>
            </a:r>
            <a:endParaRPr/>
          </a:p>
          <a:p>
            <a:pPr indent="0" lvl="0" marL="0" rtl="0" algn="l">
              <a:spcBef>
                <a:spcPts val="0"/>
              </a:spcBef>
              <a:spcAft>
                <a:spcPts val="0"/>
              </a:spcAft>
              <a:buNone/>
            </a:pPr>
            <a:r>
              <a:rPr lang="fr-FR"/>
              <a:t>CH La Rochelle</a:t>
            </a:r>
            <a:endParaRPr/>
          </a:p>
          <a:p>
            <a:pPr indent="0" lvl="0" marL="0" rtl="0" algn="l">
              <a:spcBef>
                <a:spcPts val="0"/>
              </a:spcBef>
              <a:spcAft>
                <a:spcPts val="0"/>
              </a:spcAft>
              <a:buNone/>
            </a:pPr>
            <a:r>
              <a:rPr lang="fr-FR"/>
              <a:t>CHU Clermont Ferrand</a:t>
            </a:r>
            <a:endParaRPr/>
          </a:p>
          <a:p>
            <a:pPr indent="0" lvl="0" marL="0" rtl="0" algn="l">
              <a:spcBef>
                <a:spcPts val="0"/>
              </a:spcBef>
              <a:spcAft>
                <a:spcPts val="0"/>
              </a:spcAft>
              <a:buNone/>
            </a:pPr>
            <a:r>
              <a:rPr lang="fr-FR"/>
              <a:t>CHU Lille</a:t>
            </a:r>
            <a:endParaRPr/>
          </a:p>
          <a:p>
            <a:pPr indent="0" lvl="0" marL="0" rtl="0" algn="l">
              <a:spcBef>
                <a:spcPts val="0"/>
              </a:spcBef>
              <a:spcAft>
                <a:spcPts val="0"/>
              </a:spcAft>
              <a:buNone/>
            </a:pPr>
            <a:r>
              <a:t/>
            </a:r>
            <a:endParaRPr/>
          </a:p>
        </p:txBody>
      </p:sp>
      <p:sp>
        <p:nvSpPr>
          <p:cNvPr id="843" name="Google Shape;843;p52: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53: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53: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t/>
            </a:r>
            <a:endParaRPr/>
          </a:p>
        </p:txBody>
      </p:sp>
      <p:sp>
        <p:nvSpPr>
          <p:cNvPr id="858" name="Google Shape;858;p53: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6: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6: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Clr>
                <a:schemeClr val="dk1"/>
              </a:buClr>
              <a:buSzPts val="1200"/>
              <a:buFont typeface="Calibri"/>
              <a:buNone/>
            </a:pPr>
            <a:r>
              <a:rPr b="0" lang="fr-FR"/>
              <a:t>Aujourd’hui, plusieurs chiffres en lien avec la SE ont été avancés : [présenter la slide]</a:t>
            </a:r>
            <a:endParaRPr/>
          </a:p>
          <a:p>
            <a:pPr indent="0" lvl="0" marL="0"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Clr>
                <a:schemeClr val="dk1"/>
              </a:buClr>
              <a:buSzPts val="1200"/>
              <a:buFont typeface="Calibri"/>
              <a:buNone/>
            </a:pPr>
            <a:r>
              <a:rPr b="0" lang="fr-FR"/>
              <a:t>L’exposition au phtalates peut provoquer des interruptions grossesse (source : Ferguson. K. « Environmental exposur and preterm birth », 2014</a:t>
            </a:r>
            <a:endParaRPr/>
          </a:p>
          <a:p>
            <a:pPr indent="0" lvl="0" marL="0" rtl="0" algn="l">
              <a:spcBef>
                <a:spcPts val="0"/>
              </a:spcBef>
              <a:spcAft>
                <a:spcPts val="0"/>
              </a:spcAft>
              <a:buNone/>
            </a:pPr>
            <a:r>
              <a:t/>
            </a:r>
            <a:endParaRPr/>
          </a:p>
        </p:txBody>
      </p:sp>
      <p:sp>
        <p:nvSpPr>
          <p:cNvPr id="181" name="Google Shape;181;p6: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7: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lang="fr-FR"/>
              <a:t>Finalement, qu’est-ce que la santé environnementale ?</a:t>
            </a:r>
            <a:endParaRPr/>
          </a:p>
          <a:p>
            <a:pPr indent="0" lvl="0" marL="0" rtl="0" algn="l">
              <a:spcBef>
                <a:spcPts val="0"/>
              </a:spcBef>
              <a:spcAft>
                <a:spcPts val="0"/>
              </a:spcAft>
              <a:buNone/>
            </a:pPr>
            <a:r>
              <a:rPr lang="fr-FR"/>
              <a:t>En 1994, la definition de la santé donnée par l’OMS et la suivante [lire la définition]</a:t>
            </a:r>
            <a:endParaRPr/>
          </a:p>
          <a:p>
            <a:pPr indent="-171450" lvl="0" marL="171450" rtl="0" algn="l">
              <a:spcBef>
                <a:spcPts val="0"/>
              </a:spcBef>
              <a:spcAft>
                <a:spcPts val="0"/>
              </a:spcAft>
              <a:buClr>
                <a:schemeClr val="dk1"/>
              </a:buClr>
              <a:buSzPts val="1200"/>
              <a:buFont typeface="Arial"/>
              <a:buChar char="•"/>
            </a:pPr>
            <a:r>
              <a:rPr b="1" lang="fr-FR"/>
              <a:t>   physiques</a:t>
            </a:r>
            <a:r>
              <a:rPr b="0" lang="fr-FR"/>
              <a:t>, (le bruit, l’exposition aux risques professionnels, l'air qui nous entoure, pression atmosphérique, chaleur, etc..)</a:t>
            </a:r>
            <a:endParaRPr/>
          </a:p>
          <a:p>
            <a:pPr indent="-285750" lvl="0" marL="285750" rtl="0" algn="l">
              <a:spcBef>
                <a:spcPts val="0"/>
              </a:spcBef>
              <a:spcAft>
                <a:spcPts val="0"/>
              </a:spcAft>
              <a:buClr>
                <a:schemeClr val="dk1"/>
              </a:buClr>
              <a:buSzPts val="1200"/>
              <a:buFont typeface="Arial"/>
              <a:buChar char="•"/>
            </a:pPr>
            <a:r>
              <a:rPr b="1" lang="fr-FR"/>
              <a:t>chimiques</a:t>
            </a:r>
            <a:r>
              <a:rPr lang="fr-FR"/>
              <a:t>, (pollution, qualité de l'air, qualité de l'eau, contact avec les produits chimiques)</a:t>
            </a:r>
            <a:endParaRPr/>
          </a:p>
          <a:p>
            <a:pPr indent="-285750" lvl="0" marL="285750" rtl="0" algn="l">
              <a:spcBef>
                <a:spcPts val="0"/>
              </a:spcBef>
              <a:spcAft>
                <a:spcPts val="0"/>
              </a:spcAft>
              <a:buClr>
                <a:schemeClr val="dk1"/>
              </a:buClr>
              <a:buSzPts val="1200"/>
              <a:buFont typeface="Arial"/>
              <a:buChar char="•"/>
            </a:pPr>
            <a:r>
              <a:rPr b="1" lang="fr-FR"/>
              <a:t>biologiques</a:t>
            </a:r>
            <a:r>
              <a:rPr lang="fr-FR"/>
              <a:t>,</a:t>
            </a:r>
            <a:r>
              <a:rPr b="0" lang="fr-FR"/>
              <a:t> (l’hérédité, le patrimoine génétique, le sexe, l’âge, les facteurs physiologiques, les facteurs liés au vieillissement)</a:t>
            </a:r>
            <a:endParaRPr/>
          </a:p>
          <a:p>
            <a:pPr indent="-285750" lvl="0" marL="285750" rtl="0" algn="l">
              <a:spcBef>
                <a:spcPts val="0"/>
              </a:spcBef>
              <a:spcAft>
                <a:spcPts val="0"/>
              </a:spcAft>
              <a:buClr>
                <a:schemeClr val="dk1"/>
              </a:buClr>
              <a:buSzPts val="1200"/>
              <a:buFont typeface="Arial"/>
              <a:buChar char="•"/>
            </a:pPr>
            <a:r>
              <a:rPr b="1" lang="fr-FR"/>
              <a:t>sociaux</a:t>
            </a:r>
            <a:r>
              <a:rPr lang="fr-FR"/>
              <a:t>, (mode de vie, alimentation, comportement à risque, alcool, sport, etc.)</a:t>
            </a:r>
            <a:endParaRPr/>
          </a:p>
          <a:p>
            <a:pPr indent="-285750" lvl="0" marL="285750" rtl="0" algn="l">
              <a:spcBef>
                <a:spcPts val="0"/>
              </a:spcBef>
              <a:spcAft>
                <a:spcPts val="0"/>
              </a:spcAft>
              <a:buClr>
                <a:schemeClr val="dk1"/>
              </a:buClr>
              <a:buSzPts val="1200"/>
              <a:buFont typeface="Arial"/>
              <a:buChar char="•"/>
            </a:pPr>
            <a:r>
              <a:rPr b="1" lang="fr-FR"/>
              <a:t>psychosociaux</a:t>
            </a:r>
            <a:r>
              <a:rPr lang="fr-FR"/>
              <a:t> (stress, conditions de travail, qualité des liens sociaux, etc.)</a:t>
            </a:r>
            <a:endParaRPr/>
          </a:p>
          <a:p>
            <a:pPr indent="-285750" lvl="0" marL="285750" rtl="0" algn="l">
              <a:spcBef>
                <a:spcPts val="0"/>
              </a:spcBef>
              <a:spcAft>
                <a:spcPts val="0"/>
              </a:spcAft>
              <a:buClr>
                <a:schemeClr val="dk1"/>
              </a:buClr>
              <a:buSzPts val="1200"/>
              <a:buFont typeface="Arial"/>
              <a:buChar char="•"/>
            </a:pPr>
            <a:r>
              <a:rPr b="1" lang="fr-FR"/>
              <a:t>esthétiques</a:t>
            </a:r>
            <a:r>
              <a:rPr lang="fr-FR"/>
              <a:t> (hygiène, vêtement, maquillage, coiffure, etc.)</a:t>
            </a:r>
            <a:endParaRPr/>
          </a:p>
          <a:p>
            <a:pPr indent="-209550" lvl="0" marL="2857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fr-FR"/>
              <a:t>Pour conclure sur cette 1ère partie, la SE et le DD sont corrélés.</a:t>
            </a:r>
            <a:endParaRPr/>
          </a:p>
          <a:p>
            <a:pPr indent="0" lvl="0" marL="0" rtl="0" algn="l">
              <a:spcBef>
                <a:spcPts val="0"/>
              </a:spcBef>
              <a:spcAft>
                <a:spcPts val="0"/>
              </a:spcAft>
              <a:buNone/>
            </a:pPr>
            <a:r>
              <a:rPr lang="fr-FR"/>
              <a:t>[demander si la definition du DD est Claire pour tout le monde, sinon la rappeler et insister sur les piliers économique et social souvent oubliés]</a:t>
            </a:r>
            <a:endParaRPr/>
          </a:p>
          <a:p>
            <a:pPr indent="0" lvl="0" marL="0" rtl="0" algn="l">
              <a:spcBef>
                <a:spcPts val="0"/>
              </a:spcBef>
              <a:spcAft>
                <a:spcPts val="0"/>
              </a:spcAft>
              <a:buNone/>
            </a:pPr>
            <a:r>
              <a:rPr lang="fr-FR"/>
              <a:t>La SE se trouve à la junction des piliers social et environnementale, c’est-à-dire à l’endroit où l’environnement est vivable.</a:t>
            </a:r>
            <a:endParaRPr/>
          </a:p>
          <a:p>
            <a:pPr indent="0" lvl="0" marL="0" rtl="0" algn="l">
              <a:spcBef>
                <a:spcPts val="0"/>
              </a:spcBef>
              <a:spcAft>
                <a:spcPts val="0"/>
              </a:spcAft>
              <a:buNone/>
            </a:pPr>
            <a:r>
              <a:rPr lang="fr-FR"/>
              <a:t>Finalement, la notion de SE véhicule l’idée que l’environnement dans lequel on évolue (notre maison, notre travail, notre ville, notre pays) a un impact positif et/ou négatif sur notre santé.</a:t>
            </a:r>
            <a:endParaRPr/>
          </a:p>
          <a:p>
            <a:pPr indent="0" lvl="0" marL="0" rtl="0" algn="l">
              <a:spcBef>
                <a:spcPts val="0"/>
              </a:spcBef>
              <a:spcAft>
                <a:spcPts val="0"/>
              </a:spcAft>
              <a:buNone/>
            </a:pPr>
            <a:r>
              <a:rPr lang="fr-FR"/>
              <a:t>Ex : un enfant qui grandit dans une famille de fumeur sera davantage exposé au tabac qu’un enfant d’une famille de non-fumeur. Il y a également plus de probabilité que le premier devienne fumeur en grandissant. A contrario, un enfant qui vit en montage, sans activité humaine autour, sera exposé à un air sain, jouera davantage dehors, ce qui l’impactera positivement.</a:t>
            </a:r>
            <a:endParaRPr/>
          </a:p>
        </p:txBody>
      </p:sp>
      <p:sp>
        <p:nvSpPr>
          <p:cNvPr id="189" name="Google Shape;189;p7: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8: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marR="0" rtl="0" algn="l">
              <a:lnSpc>
                <a:spcPct val="100000"/>
              </a:lnSpc>
              <a:spcBef>
                <a:spcPts val="0"/>
              </a:spcBef>
              <a:spcAft>
                <a:spcPts val="0"/>
              </a:spcAft>
              <a:buClr>
                <a:schemeClr val="dk1"/>
              </a:buClr>
              <a:buSzPts val="1800"/>
              <a:buFont typeface="Times New Roman"/>
              <a:buNone/>
            </a:pPr>
            <a:r>
              <a:rPr lang="fr-FR" sz="1800">
                <a:latin typeface="Times New Roman"/>
                <a:ea typeface="Times New Roman"/>
                <a:cs typeface="Times New Roman"/>
                <a:sym typeface="Times New Roman"/>
              </a:rPr>
              <a:t>Nous venons de voir que la santé environnementale renvoie à l’idée que notre santé, au-delà du simple périmètre génétique, est impactée par le milieu –l’environnement – dans lequel on évolue.</a:t>
            </a:r>
            <a:endParaRPr/>
          </a:p>
          <a:p>
            <a:pPr indent="0" lvl="0" marL="0" marR="0" rtl="0" algn="l">
              <a:lnSpc>
                <a:spcPct val="100000"/>
              </a:lnSpc>
              <a:spcBef>
                <a:spcPts val="0"/>
              </a:spcBef>
              <a:spcAft>
                <a:spcPts val="0"/>
              </a:spcAft>
              <a:buClr>
                <a:schemeClr val="dk1"/>
              </a:buClr>
              <a:buSzPts val="1800"/>
              <a:buFont typeface="Times New Roman"/>
              <a:buNone/>
            </a:pPr>
            <a:r>
              <a:rPr lang="fr-FR" sz="1800">
                <a:latin typeface="Times New Roman"/>
                <a:ea typeface="Times New Roman"/>
                <a:cs typeface="Times New Roman"/>
                <a:sym typeface="Times New Roman"/>
              </a:rPr>
              <a:t>A présent nous allons quels polluants présents dans notre environnement peuvent impacter notre santé.</a:t>
            </a:r>
            <a:endParaRPr sz="1800">
              <a:latin typeface="Calibri"/>
              <a:ea typeface="Calibri"/>
              <a:cs typeface="Calibri"/>
              <a:sym typeface="Calibri"/>
            </a:endParaRPr>
          </a:p>
        </p:txBody>
      </p:sp>
      <p:sp>
        <p:nvSpPr>
          <p:cNvPr id="201" name="Google Shape;201;p8: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9:notes"/>
          <p:cNvSpPr/>
          <p:nvPr>
            <p:ph idx="2" type="sldImg"/>
          </p:nvPr>
        </p:nvSpPr>
        <p:spPr>
          <a:xfrm>
            <a:off x="438150" y="1252538"/>
            <a:ext cx="6008688"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9:notes"/>
          <p:cNvSpPr txBox="1"/>
          <p:nvPr>
            <p:ph idx="1" type="body"/>
          </p:nvPr>
        </p:nvSpPr>
        <p:spPr>
          <a:xfrm>
            <a:off x="688499" y="4821506"/>
            <a:ext cx="5507990" cy="3944868"/>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None/>
            </a:pPr>
            <a:r>
              <a:rPr b="0" i="0" lang="fr-FR">
                <a:solidFill>
                  <a:schemeClr val="dk1"/>
                </a:solidFill>
                <a:latin typeface="Raleway"/>
                <a:ea typeface="Raleway"/>
                <a:cs typeface="Raleway"/>
                <a:sym typeface="Raleway"/>
              </a:rPr>
              <a:t>Les premières connaissances sur l’effet des PE </a:t>
            </a:r>
            <a:r>
              <a:rPr b="0" i="0" lang="fr-FR" sz="1800" u="none" strike="noStrike">
                <a:latin typeface="Helvetica Neue Light"/>
                <a:ea typeface="Helvetica Neue Light"/>
                <a:cs typeface="Helvetica Neue Light"/>
                <a:sym typeface="Helvetica Neue Light"/>
              </a:rPr>
              <a:t>sont élaborées dès les années 60 puis ont commencé à s’amasser dans les années 90 suite à des observations réalisées d’abord sur plusieurs espèces de la faune sauvage (notamment trouble de la reproduction causé par l’exposition répétée à certaines substances chimiques agricoles comme les pesticides).</a:t>
            </a:r>
            <a:endParaRPr/>
          </a:p>
          <a:p>
            <a:pPr indent="0" lvl="0" marL="0" rtl="0" algn="l">
              <a:spcBef>
                <a:spcPts val="0"/>
              </a:spcBef>
              <a:spcAft>
                <a:spcPts val="0"/>
              </a:spcAft>
              <a:buNone/>
            </a:pPr>
            <a:r>
              <a:t/>
            </a:r>
            <a:endParaRPr b="0" i="0" sz="1800" u="none" strike="noStrike">
              <a:latin typeface="Helvetica Neue Light"/>
              <a:ea typeface="Helvetica Neue Light"/>
              <a:cs typeface="Helvetica Neue Light"/>
              <a:sym typeface="Helvetica Neue Light"/>
            </a:endParaRPr>
          </a:p>
          <a:p>
            <a:pPr indent="0" lvl="0" marL="0" rtl="0" algn="l">
              <a:spcBef>
                <a:spcPts val="0"/>
              </a:spcBef>
              <a:spcAft>
                <a:spcPts val="0"/>
              </a:spcAft>
              <a:buNone/>
            </a:pPr>
            <a:r>
              <a:rPr b="0" i="0" lang="fr-FR" sz="2800">
                <a:solidFill>
                  <a:srgbClr val="333333"/>
                </a:solidFill>
                <a:latin typeface="Open Sans"/>
                <a:ea typeface="Open Sans"/>
                <a:cs typeface="Open Sans"/>
                <a:sym typeface="Open Sans"/>
              </a:rPr>
              <a:t>Aujourd’hui, on sait que les perturbateurs endocriniens regroupent une vaste famille de composés, capables d’interagir avec le système hormonal. Ainsi, ces composés, étrangers à l’organisme, affectent potentiellement le fonctionnement des différents organes ce qui peut impacter le métabolisme, les fonctions reproductrices, le système nerveux... Les sources d’exposition sont nombreuses et difficiles à maîtriser. Les conséquences biologiques de ces expositions sont quant à elles encore mal appréhendées et complexes à étudier. C’est pourquoi l’étude des perturbateurs endocriniens représente aujourd’hui un enjeu majeur pour le corps médical et les pouvoirs publics.</a:t>
            </a:r>
            <a:endParaRPr/>
          </a:p>
          <a:p>
            <a:pPr indent="0" lvl="0" marL="0" rtl="0" algn="l">
              <a:spcBef>
                <a:spcPts val="0"/>
              </a:spcBef>
              <a:spcAft>
                <a:spcPts val="0"/>
              </a:spcAft>
              <a:buNone/>
            </a:pPr>
            <a:r>
              <a:t/>
            </a:r>
            <a:endParaRPr b="0" i="0" sz="2800" u="none" strike="noStrike">
              <a:solidFill>
                <a:srgbClr val="333333"/>
              </a:solidFill>
              <a:latin typeface="Open Sans"/>
              <a:ea typeface="Open Sans"/>
              <a:cs typeface="Open Sans"/>
              <a:sym typeface="Open Sans"/>
            </a:endParaRPr>
          </a:p>
          <a:p>
            <a:pPr indent="0" lvl="0" marL="0" rtl="0" algn="l">
              <a:spcBef>
                <a:spcPts val="0"/>
              </a:spcBef>
              <a:spcAft>
                <a:spcPts val="0"/>
              </a:spcAft>
              <a:buNone/>
            </a:pPr>
            <a:r>
              <a:rPr b="0" i="0" lang="fr-FR" sz="2800" u="none" strike="noStrike">
                <a:solidFill>
                  <a:srgbClr val="333333"/>
                </a:solidFill>
                <a:latin typeface="Open Sans"/>
                <a:ea typeface="Open Sans"/>
                <a:cs typeface="Open Sans"/>
                <a:sym typeface="Open Sans"/>
              </a:rPr>
              <a:t>Ils peuvent être d’origine naturels (ex : soja, mercure) ou artificiels (paraben, phtalates)</a:t>
            </a:r>
            <a:endParaRPr/>
          </a:p>
          <a:p>
            <a:pPr indent="0" lvl="0" marL="0" rtl="0" algn="l">
              <a:spcBef>
                <a:spcPts val="0"/>
              </a:spcBef>
              <a:spcAft>
                <a:spcPts val="0"/>
              </a:spcAft>
              <a:buNone/>
            </a:pPr>
            <a:r>
              <a:t/>
            </a:r>
            <a:endParaRPr b="0" i="0" sz="1800" u="none" strike="noStrike">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b="0" i="0" sz="1800" u="none" strike="noStrike">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b="0" i="0" lang="fr-FR" sz="1800" u="none" strike="noStrike">
                <a:solidFill>
                  <a:schemeClr val="dk1"/>
                </a:solidFill>
                <a:latin typeface="Helvetica Neue Light"/>
                <a:ea typeface="Helvetica Neue Light"/>
                <a:cs typeface="Helvetica Neue Light"/>
                <a:sym typeface="Helvetica Neue Light"/>
              </a:rPr>
              <a:t>Le cas du Distilbène a permis d’identifier un des impacts des PE sur l’être humain </a:t>
            </a:r>
            <a:endParaRPr/>
          </a:p>
          <a:p>
            <a:pPr indent="0" lvl="0" marL="0" rtl="0" algn="l">
              <a:spcBef>
                <a:spcPts val="0"/>
              </a:spcBef>
              <a:spcAft>
                <a:spcPts val="0"/>
              </a:spcAft>
              <a:buNone/>
            </a:pPr>
            <a:r>
              <a:rPr b="1" lang="fr-FR"/>
              <a:t>Rappel :</a:t>
            </a:r>
            <a:endParaRPr/>
          </a:p>
          <a:p>
            <a:pPr indent="0" lvl="0" marL="0" rtl="0" algn="l">
              <a:spcBef>
                <a:spcPts val="0"/>
              </a:spcBef>
              <a:spcAft>
                <a:spcPts val="0"/>
              </a:spcAft>
              <a:buNone/>
            </a:pPr>
            <a:r>
              <a:rPr b="0" i="0" lang="fr-FR">
                <a:solidFill>
                  <a:schemeClr val="dk1"/>
                </a:solidFill>
                <a:latin typeface="Raleway"/>
                <a:ea typeface="Raleway"/>
                <a:cs typeface="Raleway"/>
                <a:sym typeface="Raleway"/>
              </a:rPr>
              <a:t>En France, entre 1948 et 1977, 200 000 femmes enceintes ont reçu du Distilbène® (hormone de synthèse prescrite pour éviter des fausses couches, les risques de prématurité et pour traiter les hémorragies chez les femmes enceintes). </a:t>
            </a:r>
            <a:r>
              <a:rPr b="0" i="0" lang="fr-FR" sz="1800" u="none" strike="noStrike">
                <a:latin typeface="Helvetica Neue Light"/>
                <a:ea typeface="Helvetica Neue Light"/>
                <a:cs typeface="Helvetica Neue Light"/>
                <a:sym typeface="Helvetica Neue Light"/>
              </a:rPr>
              <a:t>Cancer de l’utérus, du vagin, malformations génitales chez les descendants de femmes exposée durant leur grossesse.</a:t>
            </a:r>
            <a:endParaRPr b="0" i="0">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200"/>
              <a:buFont typeface="Arial"/>
              <a:buNone/>
            </a:pPr>
            <a:r>
              <a:rPr b="0" i="0" lang="fr-FR">
                <a:solidFill>
                  <a:schemeClr val="dk1"/>
                </a:solidFill>
                <a:latin typeface="Raleway"/>
                <a:ea typeface="Raleway"/>
                <a:cs typeface="Raleway"/>
                <a:sym typeface="Raleway"/>
              </a:rPr>
              <a:t>En 2014, une vaste étude épidémiologique portant sur 100 000 de ces enfants et petits-enfants estime que le risque de </a:t>
            </a:r>
            <a:r>
              <a:rPr b="0" i="0" lang="fr-FR" u="sng">
                <a:solidFill>
                  <a:schemeClr val="dk1"/>
                </a:solidFill>
                <a:latin typeface="Raleway"/>
                <a:ea typeface="Raleway"/>
                <a:cs typeface="Raleway"/>
                <a:sym typeface="Raleway"/>
                <a:hlinkClick r:id="rId2">
                  <a:extLst>
                    <a:ext uri="{A12FA001-AC4F-418D-AE19-62706E023703}">
                      <ahyp:hlinkClr val="tx"/>
                    </a:ext>
                  </a:extLst>
                </a:hlinkClick>
              </a:rPr>
              <a:t>cancer du sein</a:t>
            </a:r>
            <a:r>
              <a:rPr b="0" i="0" lang="fr-FR">
                <a:solidFill>
                  <a:schemeClr val="dk1"/>
                </a:solidFill>
                <a:latin typeface="Raleway"/>
                <a:ea typeface="Raleway"/>
                <a:cs typeface="Raleway"/>
                <a:sym typeface="Raleway"/>
              </a:rPr>
              <a:t> est multiplié par deux chez les 80 000 "filles DES" exposées in utero au Distilbène®. Quant aux "garçons DES", ils souffriraient plus que le reste de la population de malformations génitales (cryptorchidie (testicule non descendu à la naissance), de kyste de l'épididyme et d'atrophie testiculaire)...</a:t>
            </a:r>
            <a:endParaRPr/>
          </a:p>
          <a:p>
            <a:pPr indent="0" lvl="0" marL="0" marR="0" rtl="0" algn="l">
              <a:lnSpc>
                <a:spcPct val="100000"/>
              </a:lnSpc>
              <a:spcBef>
                <a:spcPts val="0"/>
              </a:spcBef>
              <a:spcAft>
                <a:spcPts val="0"/>
              </a:spcAft>
              <a:buClr>
                <a:schemeClr val="dk1"/>
              </a:buClr>
              <a:buSzPts val="1200"/>
              <a:buFont typeface="Calibri"/>
              <a:buNone/>
            </a:pPr>
            <a:r>
              <a:rPr lang="fr-FR"/>
              <a:t>Importance de la notion de descendance : la polémique du distilbène a montré que les impacts peuvent aller jusqu’à 3 générations.</a:t>
            </a:r>
            <a:endParaRPr/>
          </a:p>
          <a:p>
            <a:pPr indent="0" lvl="0" marL="0" rtl="0" algn="l">
              <a:spcBef>
                <a:spcPts val="0"/>
              </a:spcBef>
              <a:spcAft>
                <a:spcPts val="0"/>
              </a:spcAft>
              <a:buNone/>
            </a:pPr>
            <a:r>
              <a:t/>
            </a:r>
            <a:endParaRPr b="0" i="0">
              <a:solidFill>
                <a:schemeClr val="dk1"/>
              </a:solidFill>
              <a:latin typeface="Raleway"/>
              <a:ea typeface="Raleway"/>
              <a:cs typeface="Raleway"/>
              <a:sym typeface="Raleway"/>
            </a:endParaRPr>
          </a:p>
          <a:p>
            <a:pPr indent="0" lvl="0" marL="0" rtl="0" algn="l">
              <a:spcBef>
                <a:spcPts val="0"/>
              </a:spcBef>
              <a:spcAft>
                <a:spcPts val="0"/>
              </a:spcAft>
              <a:buNone/>
            </a:pPr>
            <a:r>
              <a:rPr b="0" i="0" lang="fr-FR" sz="1800" u="none" strike="noStrike">
                <a:solidFill>
                  <a:schemeClr val="dk1"/>
                </a:solidFill>
                <a:latin typeface="Helvetica Neue"/>
                <a:ea typeface="Helvetica Neue"/>
                <a:cs typeface="Helvetica Neue"/>
                <a:sym typeface="Helvetica Neue"/>
              </a:rPr>
              <a:t>En 2023, l’ANSES a publié une liste de PE avérés ou suspectés.</a:t>
            </a:r>
            <a:endParaRPr b="0" i="0">
              <a:solidFill>
                <a:schemeClr val="dk1"/>
              </a:solidFill>
              <a:latin typeface="Raleway"/>
              <a:ea typeface="Raleway"/>
              <a:cs typeface="Raleway"/>
              <a:sym typeface="Raleway"/>
            </a:endParaRPr>
          </a:p>
        </p:txBody>
      </p:sp>
      <p:sp>
        <p:nvSpPr>
          <p:cNvPr id="208" name="Google Shape;208;p9:notes"/>
          <p:cNvSpPr txBox="1"/>
          <p:nvPr>
            <p:ph idx="12" type="sldNum"/>
          </p:nvPr>
        </p:nvSpPr>
        <p:spPr>
          <a:xfrm>
            <a:off x="3899900" y="9516039"/>
            <a:ext cx="2983495" cy="502674"/>
          </a:xfrm>
          <a:prstGeom prst="rect">
            <a:avLst/>
          </a:prstGeom>
          <a:noFill/>
          <a:ln>
            <a:noFill/>
          </a:ln>
        </p:spPr>
        <p:txBody>
          <a:bodyPr anchorCtr="0" anchor="b" bIns="48275" lIns="96575" spcFirstLastPara="1" rIns="96575" wrap="square" tIns="48275">
            <a:noAutofit/>
          </a:bodyPr>
          <a:lstStyle/>
          <a:p>
            <a:pPr indent="0" lvl="0" marL="0" rtl="0" algn="r">
              <a:spcBef>
                <a:spcPts val="0"/>
              </a:spcBef>
              <a:spcAft>
                <a:spcPts val="0"/>
              </a:spcAft>
              <a:buNone/>
            </a:pPr>
            <a:fld id="{00000000-1234-1234-1234-123412341234}" type="slidenum">
              <a:rPr lang="fr-FR">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cueil PPT">
  <p:cSld name="Accueil PPT">
    <p:bg>
      <p:bgPr>
        <a:blipFill>
          <a:blip r:embed="rId2">
            <a:alphaModFix/>
          </a:blip>
          <a:stretch>
            <a:fillRect/>
          </a:stretch>
        </a:blipFill>
      </p:bgPr>
    </p:bg>
    <p:spTree>
      <p:nvGrpSpPr>
        <p:cNvPr id="10" name="Shape 10"/>
        <p:cNvGrpSpPr/>
        <p:nvPr/>
      </p:nvGrpSpPr>
      <p:grpSpPr>
        <a:xfrm>
          <a:off x="0" y="0"/>
          <a:ext cx="0" cy="0"/>
          <a:chOff x="0" y="0"/>
          <a:chExt cx="0" cy="0"/>
        </a:xfrm>
      </p:grpSpPr>
      <p:pic>
        <p:nvPicPr>
          <p:cNvPr descr="Une image contenant objet&#10;&#10;Description générée automatiquement" id="11" name="Google Shape;11;p55"/>
          <p:cNvPicPr preferRelativeResize="0"/>
          <p:nvPr/>
        </p:nvPicPr>
        <p:blipFill rotWithShape="1">
          <a:blip r:embed="rId3">
            <a:alphaModFix/>
          </a:blip>
          <a:srcRect b="0" l="0" r="0" t="0"/>
          <a:stretch/>
        </p:blipFill>
        <p:spPr>
          <a:xfrm>
            <a:off x="832592" y="4773881"/>
            <a:ext cx="800100" cy="914400"/>
          </a:xfrm>
          <a:prstGeom prst="rect">
            <a:avLst/>
          </a:prstGeom>
          <a:noFill/>
          <a:ln>
            <a:noFill/>
          </a:ln>
        </p:spPr>
      </p:pic>
      <p:sp>
        <p:nvSpPr>
          <p:cNvPr id="12" name="Google Shape;12;p55"/>
          <p:cNvSpPr/>
          <p:nvPr/>
        </p:nvSpPr>
        <p:spPr>
          <a:xfrm>
            <a:off x="9185748" y="523388"/>
            <a:ext cx="2503357" cy="646331"/>
          </a:xfrm>
          <a:prstGeom prst="rect">
            <a:avLst/>
          </a:prstGeom>
          <a:noFill/>
          <a:ln cap="flat" cmpd="sng" w="28575">
            <a:solidFill>
              <a:srgbClr val="1A2E1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55"/>
          <p:cNvSpPr txBox="1"/>
          <p:nvPr>
            <p:ph idx="1" type="body"/>
          </p:nvPr>
        </p:nvSpPr>
        <p:spPr>
          <a:xfrm>
            <a:off x="771442" y="2383971"/>
            <a:ext cx="3914775" cy="1926772"/>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62626"/>
              </a:buClr>
              <a:buSzPts val="4000"/>
              <a:buFont typeface="Arial"/>
              <a:buNone/>
              <a:defRPr b="0" i="0" sz="4000" u="none" cap="none" strike="noStrike">
                <a:solidFill>
                  <a:srgbClr val="262626"/>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55"/>
          <p:cNvSpPr txBox="1"/>
          <p:nvPr>
            <p:ph idx="2" type="body"/>
          </p:nvPr>
        </p:nvSpPr>
        <p:spPr>
          <a:xfrm>
            <a:off x="1763713" y="4773613"/>
            <a:ext cx="2727325" cy="9144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55"/>
          <p:cNvSpPr txBox="1"/>
          <p:nvPr>
            <p:ph idx="3" type="body"/>
          </p:nvPr>
        </p:nvSpPr>
        <p:spPr>
          <a:xfrm>
            <a:off x="9185275" y="523875"/>
            <a:ext cx="2503488" cy="646113"/>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100000"/>
              </a:lnSpc>
              <a:spcBef>
                <a:spcPts val="1000"/>
              </a:spcBef>
              <a:spcAft>
                <a:spcPts val="0"/>
              </a:spcAft>
              <a:buClr>
                <a:schemeClr val="dk1"/>
              </a:buClr>
              <a:buSzPts val="2800"/>
              <a:buFont typeface="Arial"/>
              <a:buNone/>
              <a:defRPr b="0" i="0" sz="28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55"/>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1" lang="fr-FR" sz="1200" u="none" cap="none" strike="noStrike">
                <a:solidFill>
                  <a:srgbClr val="7F7F7F"/>
                </a:solidFill>
                <a:latin typeface="Calibri"/>
                <a:ea typeface="Calibri"/>
                <a:cs typeface="Calibri"/>
                <a:sym typeface="Calibri"/>
              </a:rPr>
              <a:t>© SAS Primum Non Nocere – 2022</a:t>
            </a:r>
            <a:endParaRPr/>
          </a:p>
        </p:txBody>
      </p:sp>
      <p:pic>
        <p:nvPicPr>
          <p:cNvPr id="17" name="Google Shape;17;p55"/>
          <p:cNvPicPr preferRelativeResize="0"/>
          <p:nvPr/>
        </p:nvPicPr>
        <p:blipFill rotWithShape="1">
          <a:blip r:embed="rId4">
            <a:alphaModFix/>
          </a:blip>
          <a:srcRect b="0" l="0" r="0" t="0"/>
          <a:stretch/>
        </p:blipFill>
        <p:spPr>
          <a:xfrm>
            <a:off x="1" y="820907"/>
            <a:ext cx="4412202" cy="1099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 section 4">
  <p:cSld name="1_Titre + section 4">
    <p:bg>
      <p:bgPr>
        <a:solidFill>
          <a:schemeClr val="lt1"/>
        </a:solidFill>
      </p:bgPr>
    </p:bg>
    <p:spTree>
      <p:nvGrpSpPr>
        <p:cNvPr id="48" name="Shape 48"/>
        <p:cNvGrpSpPr/>
        <p:nvPr/>
      </p:nvGrpSpPr>
      <p:grpSpPr>
        <a:xfrm>
          <a:off x="0" y="0"/>
          <a:ext cx="0" cy="0"/>
          <a:chOff x="0" y="0"/>
          <a:chExt cx="0" cy="0"/>
        </a:xfrm>
      </p:grpSpPr>
      <p:sp>
        <p:nvSpPr>
          <p:cNvPr id="49" name="Google Shape;49;p72"/>
          <p:cNvSpPr txBox="1"/>
          <p:nvPr>
            <p:ph type="title"/>
          </p:nvPr>
        </p:nvSpPr>
        <p:spPr>
          <a:xfrm>
            <a:off x="526941" y="573317"/>
            <a:ext cx="11230421" cy="4310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2400"/>
              <a:buFont typeface="Lato"/>
              <a:buNone/>
              <a:defRPr b="0" i="0" sz="2400" u="none" cap="none" strike="noStrike">
                <a:solidFill>
                  <a:srgbClr val="262626"/>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72"/>
          <p:cNvSpPr txBox="1"/>
          <p:nvPr/>
        </p:nvSpPr>
        <p:spPr>
          <a:xfrm>
            <a:off x="526941"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chemeClr val="accent2"/>
                </a:solidFill>
                <a:latin typeface="Lato"/>
                <a:ea typeface="Lato"/>
                <a:cs typeface="Lato"/>
                <a:sym typeface="Lato"/>
              </a:rPr>
              <a:t>Définitions</a:t>
            </a:r>
            <a:endParaRPr/>
          </a:p>
        </p:txBody>
      </p:sp>
      <p:cxnSp>
        <p:nvCxnSpPr>
          <p:cNvPr id="51" name="Google Shape;51;p72"/>
          <p:cNvCxnSpPr/>
          <p:nvPr/>
        </p:nvCxnSpPr>
        <p:spPr>
          <a:xfrm>
            <a:off x="6562782"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52" name="Google Shape;52;p72"/>
          <p:cNvSpPr txBox="1"/>
          <p:nvPr/>
        </p:nvSpPr>
        <p:spPr>
          <a:xfrm>
            <a:off x="2604393"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009393"/>
                </a:solidFill>
                <a:latin typeface="Lato"/>
                <a:ea typeface="Lato"/>
                <a:cs typeface="Lato"/>
                <a:sym typeface="Lato"/>
              </a:rPr>
              <a:t>Contexte</a:t>
            </a:r>
            <a:endParaRPr/>
          </a:p>
        </p:txBody>
      </p:sp>
      <p:sp>
        <p:nvSpPr>
          <p:cNvPr id="53" name="Google Shape;53;p72"/>
          <p:cNvSpPr txBox="1"/>
          <p:nvPr/>
        </p:nvSpPr>
        <p:spPr>
          <a:xfrm>
            <a:off x="6562782"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262626"/>
                </a:solidFill>
                <a:latin typeface="Lato"/>
                <a:ea typeface="Lato"/>
                <a:cs typeface="Lato"/>
                <a:sym typeface="Lato"/>
              </a:rPr>
              <a:t>Bénéfices</a:t>
            </a:r>
            <a:endParaRPr/>
          </a:p>
        </p:txBody>
      </p:sp>
      <p:sp>
        <p:nvSpPr>
          <p:cNvPr id="54" name="Google Shape;54;p72"/>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600">
                <a:solidFill>
                  <a:srgbClr val="262626"/>
                </a:solidFill>
                <a:latin typeface="Lato"/>
                <a:ea typeface="Lato"/>
                <a:cs typeface="Lato"/>
                <a:sym typeface="Lato"/>
              </a:defRPr>
            </a:lvl1pPr>
            <a:lvl2pPr indent="0" lvl="1" marL="0" marR="0" rtl="0" algn="ctr">
              <a:spcBef>
                <a:spcPts val="0"/>
              </a:spcBef>
              <a:buNone/>
              <a:defRPr b="0" i="0" sz="1600">
                <a:solidFill>
                  <a:srgbClr val="262626"/>
                </a:solidFill>
                <a:latin typeface="Lato"/>
                <a:ea typeface="Lato"/>
                <a:cs typeface="Lato"/>
                <a:sym typeface="Lato"/>
              </a:defRPr>
            </a:lvl2pPr>
            <a:lvl3pPr indent="0" lvl="2" marL="0" marR="0" rtl="0" algn="ctr">
              <a:spcBef>
                <a:spcPts val="0"/>
              </a:spcBef>
              <a:buNone/>
              <a:defRPr b="0" i="0" sz="1600">
                <a:solidFill>
                  <a:srgbClr val="262626"/>
                </a:solidFill>
                <a:latin typeface="Lato"/>
                <a:ea typeface="Lato"/>
                <a:cs typeface="Lato"/>
                <a:sym typeface="Lato"/>
              </a:defRPr>
            </a:lvl3pPr>
            <a:lvl4pPr indent="0" lvl="3" marL="0" marR="0" rtl="0" algn="ctr">
              <a:spcBef>
                <a:spcPts val="0"/>
              </a:spcBef>
              <a:buNone/>
              <a:defRPr b="0" i="0" sz="1600">
                <a:solidFill>
                  <a:srgbClr val="262626"/>
                </a:solidFill>
                <a:latin typeface="Lato"/>
                <a:ea typeface="Lato"/>
                <a:cs typeface="Lato"/>
                <a:sym typeface="Lato"/>
              </a:defRPr>
            </a:lvl4pPr>
            <a:lvl5pPr indent="0" lvl="4" marL="0" marR="0" rtl="0" algn="ctr">
              <a:spcBef>
                <a:spcPts val="0"/>
              </a:spcBef>
              <a:buNone/>
              <a:defRPr b="0" i="0" sz="1600">
                <a:solidFill>
                  <a:srgbClr val="262626"/>
                </a:solidFill>
                <a:latin typeface="Lato"/>
                <a:ea typeface="Lato"/>
                <a:cs typeface="Lato"/>
                <a:sym typeface="Lato"/>
              </a:defRPr>
            </a:lvl5pPr>
            <a:lvl6pPr indent="0" lvl="5" marL="0" marR="0" rtl="0" algn="ctr">
              <a:spcBef>
                <a:spcPts val="0"/>
              </a:spcBef>
              <a:buNone/>
              <a:defRPr b="0" i="0" sz="1600">
                <a:solidFill>
                  <a:srgbClr val="262626"/>
                </a:solidFill>
                <a:latin typeface="Lato"/>
                <a:ea typeface="Lato"/>
                <a:cs typeface="Lato"/>
                <a:sym typeface="Lato"/>
              </a:defRPr>
            </a:lvl6pPr>
            <a:lvl7pPr indent="0" lvl="6" marL="0" marR="0" rtl="0" algn="ctr">
              <a:spcBef>
                <a:spcPts val="0"/>
              </a:spcBef>
              <a:buNone/>
              <a:defRPr b="0" i="0" sz="1600">
                <a:solidFill>
                  <a:srgbClr val="262626"/>
                </a:solidFill>
                <a:latin typeface="Lato"/>
                <a:ea typeface="Lato"/>
                <a:cs typeface="Lato"/>
                <a:sym typeface="Lato"/>
              </a:defRPr>
            </a:lvl7pPr>
            <a:lvl8pPr indent="0" lvl="7" marL="0" marR="0" rtl="0" algn="ctr">
              <a:spcBef>
                <a:spcPts val="0"/>
              </a:spcBef>
              <a:buNone/>
              <a:defRPr b="0" i="0" sz="1600">
                <a:solidFill>
                  <a:srgbClr val="262626"/>
                </a:solidFill>
                <a:latin typeface="Lato"/>
                <a:ea typeface="Lato"/>
                <a:cs typeface="Lato"/>
                <a:sym typeface="Lato"/>
              </a:defRPr>
            </a:lvl8pPr>
            <a:lvl9pPr indent="0" lvl="8" marL="0" marR="0" rtl="0" algn="ctr">
              <a:spcBef>
                <a:spcPts val="0"/>
              </a:spcBef>
              <a:buNone/>
              <a:defRPr b="0" i="0" sz="1600">
                <a:solidFill>
                  <a:srgbClr val="26262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
        <p:nvSpPr>
          <p:cNvPr id="55" name="Google Shape;55;p72"/>
          <p:cNvSpPr txBox="1"/>
          <p:nvPr/>
        </p:nvSpPr>
        <p:spPr>
          <a:xfrm>
            <a:off x="4583587"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009393"/>
                </a:solidFill>
                <a:latin typeface="Lato"/>
                <a:ea typeface="Lato"/>
                <a:cs typeface="Lato"/>
                <a:sym typeface="Lato"/>
              </a:rPr>
              <a:t>Risques</a:t>
            </a:r>
            <a:endParaRPr/>
          </a:p>
        </p:txBody>
      </p:sp>
      <p:sp>
        <p:nvSpPr>
          <p:cNvPr id="56" name="Google Shape;56;p72"/>
          <p:cNvSpPr txBox="1"/>
          <p:nvPr>
            <p:ph idx="1" type="body"/>
          </p:nvPr>
        </p:nvSpPr>
        <p:spPr>
          <a:xfrm>
            <a:off x="526940" y="0"/>
            <a:ext cx="7140597" cy="36911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9393"/>
              </a:buClr>
              <a:buSzPts val="1200"/>
              <a:buFont typeface="Arial"/>
              <a:buNone/>
              <a:defRPr b="0" i="0" sz="1200" u="none" cap="none" strike="noStrike">
                <a:solidFill>
                  <a:srgbClr val="009393"/>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72"/>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ierge">
  <p:cSld name="1_vierge">
    <p:bg>
      <p:bgPr>
        <a:solidFill>
          <a:schemeClr val="lt1"/>
        </a:solidFill>
      </p:bgPr>
    </p:bg>
    <p:spTree>
      <p:nvGrpSpPr>
        <p:cNvPr id="65" name="Shape 65"/>
        <p:cNvGrpSpPr/>
        <p:nvPr/>
      </p:nvGrpSpPr>
      <p:grpSpPr>
        <a:xfrm>
          <a:off x="0" y="0"/>
          <a:ext cx="0" cy="0"/>
          <a:chOff x="0" y="0"/>
          <a:chExt cx="0" cy="0"/>
        </a:xfrm>
      </p:grpSpPr>
      <p:sp>
        <p:nvSpPr>
          <p:cNvPr id="66" name="Google Shape;66;p59"/>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a:solidFill>
                  <a:schemeClr val="lt1"/>
                </a:solidFill>
                <a:latin typeface="Lato"/>
                <a:ea typeface="Lato"/>
                <a:cs typeface="Lato"/>
                <a:sym typeface="Lato"/>
              </a:defRPr>
            </a:lvl1pPr>
            <a:lvl2pPr indent="0" lvl="1" marL="0" algn="r">
              <a:spcBef>
                <a:spcPts val="0"/>
              </a:spcBef>
              <a:buNone/>
              <a:defRPr b="0" i="0" sz="1200">
                <a:solidFill>
                  <a:schemeClr val="lt1"/>
                </a:solidFill>
                <a:latin typeface="Lato"/>
                <a:ea typeface="Lato"/>
                <a:cs typeface="Lato"/>
                <a:sym typeface="Lato"/>
              </a:defRPr>
            </a:lvl2pPr>
            <a:lvl3pPr indent="0" lvl="2" marL="0" algn="r">
              <a:spcBef>
                <a:spcPts val="0"/>
              </a:spcBef>
              <a:buNone/>
              <a:defRPr b="0" i="0" sz="1200">
                <a:solidFill>
                  <a:schemeClr val="lt1"/>
                </a:solidFill>
                <a:latin typeface="Lato"/>
                <a:ea typeface="Lato"/>
                <a:cs typeface="Lato"/>
                <a:sym typeface="Lato"/>
              </a:defRPr>
            </a:lvl3pPr>
            <a:lvl4pPr indent="0" lvl="3" marL="0" algn="r">
              <a:spcBef>
                <a:spcPts val="0"/>
              </a:spcBef>
              <a:buNone/>
              <a:defRPr b="0" i="0" sz="1200">
                <a:solidFill>
                  <a:schemeClr val="lt1"/>
                </a:solidFill>
                <a:latin typeface="Lato"/>
                <a:ea typeface="Lato"/>
                <a:cs typeface="Lato"/>
                <a:sym typeface="Lato"/>
              </a:defRPr>
            </a:lvl4pPr>
            <a:lvl5pPr indent="0" lvl="4" marL="0" algn="r">
              <a:spcBef>
                <a:spcPts val="0"/>
              </a:spcBef>
              <a:buNone/>
              <a:defRPr b="0" i="0" sz="1200">
                <a:solidFill>
                  <a:schemeClr val="lt1"/>
                </a:solidFill>
                <a:latin typeface="Lato"/>
                <a:ea typeface="Lato"/>
                <a:cs typeface="Lato"/>
                <a:sym typeface="Lato"/>
              </a:defRPr>
            </a:lvl5pPr>
            <a:lvl6pPr indent="0" lvl="5" marL="0" algn="r">
              <a:spcBef>
                <a:spcPts val="0"/>
              </a:spcBef>
              <a:buNone/>
              <a:defRPr b="0" i="0" sz="1200">
                <a:solidFill>
                  <a:schemeClr val="lt1"/>
                </a:solidFill>
                <a:latin typeface="Lato"/>
                <a:ea typeface="Lato"/>
                <a:cs typeface="Lato"/>
                <a:sym typeface="Lato"/>
              </a:defRPr>
            </a:lvl6pPr>
            <a:lvl7pPr indent="0" lvl="6" marL="0" algn="r">
              <a:spcBef>
                <a:spcPts val="0"/>
              </a:spcBef>
              <a:buNone/>
              <a:defRPr b="0" i="0" sz="1200">
                <a:solidFill>
                  <a:schemeClr val="lt1"/>
                </a:solidFill>
                <a:latin typeface="Lato"/>
                <a:ea typeface="Lato"/>
                <a:cs typeface="Lato"/>
                <a:sym typeface="Lato"/>
              </a:defRPr>
            </a:lvl7pPr>
            <a:lvl8pPr indent="0" lvl="7" marL="0" algn="r">
              <a:spcBef>
                <a:spcPts val="0"/>
              </a:spcBef>
              <a:buNone/>
              <a:defRPr b="0" i="0" sz="1200">
                <a:solidFill>
                  <a:schemeClr val="lt1"/>
                </a:solidFill>
                <a:latin typeface="Lato"/>
                <a:ea typeface="Lato"/>
                <a:cs typeface="Lato"/>
                <a:sym typeface="Lato"/>
              </a:defRPr>
            </a:lvl8pPr>
            <a:lvl9pPr indent="0" lvl="8" marL="0" algn="r">
              <a:spcBef>
                <a:spcPts val="0"/>
              </a:spcBef>
              <a:buNone/>
              <a:defRPr b="0" i="0" sz="12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FR"/>
              <a:t>‹#›</a:t>
            </a:fld>
            <a:endParaRPr/>
          </a:p>
        </p:txBody>
      </p:sp>
      <p:sp>
        <p:nvSpPr>
          <p:cNvPr id="67" name="Google Shape;67;p59"/>
          <p:cNvSpPr txBox="1"/>
          <p:nvPr>
            <p:ph idx="1" type="body"/>
          </p:nvPr>
        </p:nvSpPr>
        <p:spPr>
          <a:xfrm>
            <a:off x="526940" y="0"/>
            <a:ext cx="7140597" cy="36911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0" i="0" sz="1200" u="none" cap="none" strike="noStrike">
                <a:solidFill>
                  <a:schemeClr val="lt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avec bandeau">
  <p:cSld name="Titre avec bandeau">
    <p:bg>
      <p:bgPr>
        <a:solidFill>
          <a:schemeClr val="lt1"/>
        </a:solidFill>
      </p:bgPr>
    </p:bg>
    <p:spTree>
      <p:nvGrpSpPr>
        <p:cNvPr id="68" name="Shape 68"/>
        <p:cNvGrpSpPr/>
        <p:nvPr/>
      </p:nvGrpSpPr>
      <p:grpSpPr>
        <a:xfrm>
          <a:off x="0" y="0"/>
          <a:ext cx="0" cy="0"/>
          <a:chOff x="0" y="0"/>
          <a:chExt cx="0" cy="0"/>
        </a:xfrm>
      </p:grpSpPr>
      <p:sp>
        <p:nvSpPr>
          <p:cNvPr id="69" name="Google Shape;69;p60"/>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60"/>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600">
                <a:solidFill>
                  <a:schemeClr val="lt1"/>
                </a:solidFill>
                <a:latin typeface="Lato"/>
                <a:ea typeface="Lato"/>
                <a:cs typeface="Lato"/>
                <a:sym typeface="Lato"/>
              </a:defRPr>
            </a:lvl1pPr>
            <a:lvl2pPr indent="0" lvl="1" marL="0" algn="ctr">
              <a:spcBef>
                <a:spcPts val="0"/>
              </a:spcBef>
              <a:buNone/>
              <a:defRPr b="0" i="0" sz="1600">
                <a:solidFill>
                  <a:schemeClr val="lt1"/>
                </a:solidFill>
                <a:latin typeface="Lato"/>
                <a:ea typeface="Lato"/>
                <a:cs typeface="Lato"/>
                <a:sym typeface="Lato"/>
              </a:defRPr>
            </a:lvl2pPr>
            <a:lvl3pPr indent="0" lvl="2" marL="0" algn="ctr">
              <a:spcBef>
                <a:spcPts val="0"/>
              </a:spcBef>
              <a:buNone/>
              <a:defRPr b="0" i="0" sz="1600">
                <a:solidFill>
                  <a:schemeClr val="lt1"/>
                </a:solidFill>
                <a:latin typeface="Lato"/>
                <a:ea typeface="Lato"/>
                <a:cs typeface="Lato"/>
                <a:sym typeface="Lato"/>
              </a:defRPr>
            </a:lvl3pPr>
            <a:lvl4pPr indent="0" lvl="3" marL="0" algn="ctr">
              <a:spcBef>
                <a:spcPts val="0"/>
              </a:spcBef>
              <a:buNone/>
              <a:defRPr b="0" i="0" sz="1600">
                <a:solidFill>
                  <a:schemeClr val="lt1"/>
                </a:solidFill>
                <a:latin typeface="Lato"/>
                <a:ea typeface="Lato"/>
                <a:cs typeface="Lato"/>
                <a:sym typeface="Lato"/>
              </a:defRPr>
            </a:lvl4pPr>
            <a:lvl5pPr indent="0" lvl="4" marL="0" algn="ctr">
              <a:spcBef>
                <a:spcPts val="0"/>
              </a:spcBef>
              <a:buNone/>
              <a:defRPr b="0" i="0" sz="1600">
                <a:solidFill>
                  <a:schemeClr val="lt1"/>
                </a:solidFill>
                <a:latin typeface="Lato"/>
                <a:ea typeface="Lato"/>
                <a:cs typeface="Lato"/>
                <a:sym typeface="Lato"/>
              </a:defRPr>
            </a:lvl5pPr>
            <a:lvl6pPr indent="0" lvl="5" marL="0" algn="ctr">
              <a:spcBef>
                <a:spcPts val="0"/>
              </a:spcBef>
              <a:buNone/>
              <a:defRPr b="0" i="0" sz="1600">
                <a:solidFill>
                  <a:schemeClr val="lt1"/>
                </a:solidFill>
                <a:latin typeface="Lato"/>
                <a:ea typeface="Lato"/>
                <a:cs typeface="Lato"/>
                <a:sym typeface="Lato"/>
              </a:defRPr>
            </a:lvl6pPr>
            <a:lvl7pPr indent="0" lvl="6" marL="0" algn="ctr">
              <a:spcBef>
                <a:spcPts val="0"/>
              </a:spcBef>
              <a:buNone/>
              <a:defRPr b="0" i="0" sz="1600">
                <a:solidFill>
                  <a:schemeClr val="lt1"/>
                </a:solidFill>
                <a:latin typeface="Lato"/>
                <a:ea typeface="Lato"/>
                <a:cs typeface="Lato"/>
                <a:sym typeface="Lato"/>
              </a:defRPr>
            </a:lvl7pPr>
            <a:lvl8pPr indent="0" lvl="7" marL="0" algn="ctr">
              <a:spcBef>
                <a:spcPts val="0"/>
              </a:spcBef>
              <a:buNone/>
              <a:defRPr b="0" i="0" sz="1600">
                <a:solidFill>
                  <a:schemeClr val="lt1"/>
                </a:solidFill>
                <a:latin typeface="Lato"/>
                <a:ea typeface="Lato"/>
                <a:cs typeface="Lato"/>
                <a:sym typeface="Lato"/>
              </a:defRPr>
            </a:lvl8pPr>
            <a:lvl9pPr indent="0" lvl="8" mar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cxnSp>
        <p:nvCxnSpPr>
          <p:cNvPr id="71" name="Google Shape;71;p60"/>
          <p:cNvCxnSpPr/>
          <p:nvPr/>
        </p:nvCxnSpPr>
        <p:spPr>
          <a:xfrm>
            <a:off x="526941" y="1602414"/>
            <a:ext cx="1843280" cy="0"/>
          </a:xfrm>
          <a:prstGeom prst="straightConnector1">
            <a:avLst/>
          </a:prstGeom>
          <a:noFill/>
          <a:ln cap="flat" cmpd="sng" w="57150">
            <a:solidFill>
              <a:schemeClr val="accent6"/>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2" name="Shape 72"/>
        <p:cNvGrpSpPr/>
        <p:nvPr/>
      </p:nvGrpSpPr>
      <p:grpSpPr>
        <a:xfrm>
          <a:off x="0" y="0"/>
          <a:ext cx="0" cy="0"/>
          <a:chOff x="0" y="0"/>
          <a:chExt cx="0" cy="0"/>
        </a:xfrm>
      </p:grpSpPr>
      <p:sp>
        <p:nvSpPr>
          <p:cNvPr id="73" name="Google Shape;73;p61"/>
          <p:cNvSpPr txBox="1"/>
          <p:nvPr>
            <p:ph type="title"/>
          </p:nvPr>
        </p:nvSpPr>
        <p:spPr>
          <a:xfrm>
            <a:off x="3503712" y="692696"/>
            <a:ext cx="8448939" cy="72494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61"/>
          <p:cNvSpPr txBox="1"/>
          <p:nvPr>
            <p:ph idx="1" type="body"/>
          </p:nvPr>
        </p:nvSpPr>
        <p:spPr>
          <a:xfrm>
            <a:off x="911424" y="2492897"/>
            <a:ext cx="10972800" cy="363326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avec bandeau">
  <p:cSld name="1_Titre avec bandeau">
    <p:bg>
      <p:bgPr>
        <a:solidFill>
          <a:schemeClr val="lt1"/>
        </a:solidFill>
      </p:bgPr>
    </p:bg>
    <p:spTree>
      <p:nvGrpSpPr>
        <p:cNvPr id="75" name="Shape 75"/>
        <p:cNvGrpSpPr/>
        <p:nvPr/>
      </p:nvGrpSpPr>
      <p:grpSpPr>
        <a:xfrm>
          <a:off x="0" y="0"/>
          <a:ext cx="0" cy="0"/>
          <a:chOff x="0" y="0"/>
          <a:chExt cx="0" cy="0"/>
        </a:xfrm>
      </p:grpSpPr>
      <p:sp>
        <p:nvSpPr>
          <p:cNvPr id="76" name="Google Shape;76;p62"/>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7" name="Google Shape;77;p62"/>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600">
                <a:solidFill>
                  <a:schemeClr val="lt1"/>
                </a:solidFill>
                <a:latin typeface="Lato"/>
                <a:ea typeface="Lato"/>
                <a:cs typeface="Lato"/>
                <a:sym typeface="Lato"/>
              </a:defRPr>
            </a:lvl1pPr>
            <a:lvl2pPr indent="0" lvl="1" marL="0" algn="ctr">
              <a:spcBef>
                <a:spcPts val="0"/>
              </a:spcBef>
              <a:buNone/>
              <a:defRPr b="0" i="0" sz="1600">
                <a:solidFill>
                  <a:schemeClr val="lt1"/>
                </a:solidFill>
                <a:latin typeface="Lato"/>
                <a:ea typeface="Lato"/>
                <a:cs typeface="Lato"/>
                <a:sym typeface="Lato"/>
              </a:defRPr>
            </a:lvl2pPr>
            <a:lvl3pPr indent="0" lvl="2" marL="0" algn="ctr">
              <a:spcBef>
                <a:spcPts val="0"/>
              </a:spcBef>
              <a:buNone/>
              <a:defRPr b="0" i="0" sz="1600">
                <a:solidFill>
                  <a:schemeClr val="lt1"/>
                </a:solidFill>
                <a:latin typeface="Lato"/>
                <a:ea typeface="Lato"/>
                <a:cs typeface="Lato"/>
                <a:sym typeface="Lato"/>
              </a:defRPr>
            </a:lvl3pPr>
            <a:lvl4pPr indent="0" lvl="3" marL="0" algn="ctr">
              <a:spcBef>
                <a:spcPts val="0"/>
              </a:spcBef>
              <a:buNone/>
              <a:defRPr b="0" i="0" sz="1600">
                <a:solidFill>
                  <a:schemeClr val="lt1"/>
                </a:solidFill>
                <a:latin typeface="Lato"/>
                <a:ea typeface="Lato"/>
                <a:cs typeface="Lato"/>
                <a:sym typeface="Lato"/>
              </a:defRPr>
            </a:lvl4pPr>
            <a:lvl5pPr indent="0" lvl="4" marL="0" algn="ctr">
              <a:spcBef>
                <a:spcPts val="0"/>
              </a:spcBef>
              <a:buNone/>
              <a:defRPr b="0" i="0" sz="1600">
                <a:solidFill>
                  <a:schemeClr val="lt1"/>
                </a:solidFill>
                <a:latin typeface="Lato"/>
                <a:ea typeface="Lato"/>
                <a:cs typeface="Lato"/>
                <a:sym typeface="Lato"/>
              </a:defRPr>
            </a:lvl5pPr>
            <a:lvl6pPr indent="0" lvl="5" marL="0" algn="ctr">
              <a:spcBef>
                <a:spcPts val="0"/>
              </a:spcBef>
              <a:buNone/>
              <a:defRPr b="0" i="0" sz="1600">
                <a:solidFill>
                  <a:schemeClr val="lt1"/>
                </a:solidFill>
                <a:latin typeface="Lato"/>
                <a:ea typeface="Lato"/>
                <a:cs typeface="Lato"/>
                <a:sym typeface="Lato"/>
              </a:defRPr>
            </a:lvl6pPr>
            <a:lvl7pPr indent="0" lvl="6" marL="0" algn="ctr">
              <a:spcBef>
                <a:spcPts val="0"/>
              </a:spcBef>
              <a:buNone/>
              <a:defRPr b="0" i="0" sz="1600">
                <a:solidFill>
                  <a:schemeClr val="lt1"/>
                </a:solidFill>
                <a:latin typeface="Lato"/>
                <a:ea typeface="Lato"/>
                <a:cs typeface="Lato"/>
                <a:sym typeface="Lato"/>
              </a:defRPr>
            </a:lvl7pPr>
            <a:lvl8pPr indent="0" lvl="7" marL="0" algn="ctr">
              <a:spcBef>
                <a:spcPts val="0"/>
              </a:spcBef>
              <a:buNone/>
              <a:defRPr b="0" i="0" sz="1600">
                <a:solidFill>
                  <a:schemeClr val="lt1"/>
                </a:solidFill>
                <a:latin typeface="Lato"/>
                <a:ea typeface="Lato"/>
                <a:cs typeface="Lato"/>
                <a:sym typeface="Lato"/>
              </a:defRPr>
            </a:lvl8pPr>
            <a:lvl9pPr indent="0" lvl="8" mar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cxnSp>
        <p:nvCxnSpPr>
          <p:cNvPr id="78" name="Google Shape;78;p62"/>
          <p:cNvCxnSpPr/>
          <p:nvPr/>
        </p:nvCxnSpPr>
        <p:spPr>
          <a:xfrm>
            <a:off x="526941"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79" name="Google Shape;79;p62"/>
          <p:cNvSpPr txBox="1"/>
          <p:nvPr>
            <p:ph idx="1" type="body"/>
          </p:nvPr>
        </p:nvSpPr>
        <p:spPr>
          <a:xfrm>
            <a:off x="526942" y="0"/>
            <a:ext cx="7140597" cy="36911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200"/>
              <a:buFont typeface="Arial"/>
              <a:buNone/>
              <a:defRPr b="0" i="0" sz="1200" u="none" cap="none" strike="noStrike">
                <a:solidFill>
                  <a:schemeClr val="lt1"/>
                </a:solidFill>
                <a:latin typeface="Lato Light"/>
                <a:ea typeface="Lato Light"/>
                <a:cs typeface="Lato Light"/>
                <a:sym typeface="Lato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p:cSld name="Transition">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63"/>
          <p:cNvSpPr/>
          <p:nvPr/>
        </p:nvSpPr>
        <p:spPr>
          <a:xfrm>
            <a:off x="0" y="2310383"/>
            <a:ext cx="12192000" cy="2117238"/>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 name="Google Shape;82;p63"/>
          <p:cNvSpPr/>
          <p:nvPr/>
        </p:nvSpPr>
        <p:spPr>
          <a:xfrm>
            <a:off x="7595616" y="2767584"/>
            <a:ext cx="1194816" cy="1194816"/>
          </a:xfrm>
          <a:prstGeom prst="ellipse">
            <a:avLst/>
          </a:prstGeom>
          <a:solidFill>
            <a:schemeClr val="lt1">
              <a:alpha val="78823"/>
            </a:schemeClr>
          </a:solidFill>
          <a:ln cap="flat" cmpd="sng" w="76200">
            <a:solidFill>
              <a:srgbClr val="105C66"/>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t/>
            </a:r>
            <a:endParaRPr b="1" sz="5400">
              <a:solidFill>
                <a:srgbClr val="105C66"/>
              </a:solidFill>
              <a:latin typeface="Roboto"/>
              <a:ea typeface="Roboto"/>
              <a:cs typeface="Roboto"/>
              <a:sym typeface="Roboto"/>
            </a:endParaRPr>
          </a:p>
        </p:txBody>
      </p:sp>
      <p:sp>
        <p:nvSpPr>
          <p:cNvPr id="83" name="Google Shape;83;p63"/>
          <p:cNvSpPr txBox="1"/>
          <p:nvPr>
            <p:ph idx="1" type="body"/>
          </p:nvPr>
        </p:nvSpPr>
        <p:spPr>
          <a:xfrm>
            <a:off x="1311275" y="2779045"/>
            <a:ext cx="6075363" cy="1194817"/>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p63"/>
          <p:cNvSpPr txBox="1"/>
          <p:nvPr>
            <p:ph idx="2" type="body"/>
          </p:nvPr>
        </p:nvSpPr>
        <p:spPr>
          <a:xfrm>
            <a:off x="7595616" y="2767584"/>
            <a:ext cx="1194816" cy="1194816"/>
          </a:xfrm>
          <a:prstGeom prst="rect">
            <a:avLst/>
          </a:prstGeom>
          <a:noFill/>
          <a:ln>
            <a:noFill/>
          </a:ln>
        </p:spPr>
        <p:txBody>
          <a:bodyPr anchorCtr="0" anchor="ctr" bIns="0" lIns="0" spcFirstLastPara="1" rIns="18000" wrap="square" tIns="108000">
            <a:no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Bebas Neue"/>
                <a:ea typeface="Bebas Neue"/>
                <a:cs typeface="Bebas Neue"/>
                <a:sym typeface="Bebas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 sous-titre 1">
  <p:cSld name="Titre + sous-titre 1">
    <p:bg>
      <p:bgPr>
        <a:solidFill>
          <a:schemeClr val="lt1"/>
        </a:solidFill>
      </p:bgPr>
    </p:bg>
    <p:spTree>
      <p:nvGrpSpPr>
        <p:cNvPr id="85" name="Shape 85"/>
        <p:cNvGrpSpPr/>
        <p:nvPr/>
      </p:nvGrpSpPr>
      <p:grpSpPr>
        <a:xfrm>
          <a:off x="0" y="0"/>
          <a:ext cx="0" cy="0"/>
          <a:chOff x="0" y="0"/>
          <a:chExt cx="0" cy="0"/>
        </a:xfrm>
      </p:grpSpPr>
      <p:sp>
        <p:nvSpPr>
          <p:cNvPr id="86" name="Google Shape;86;p64"/>
          <p:cNvSpPr txBox="1"/>
          <p:nvPr>
            <p:ph type="title"/>
          </p:nvPr>
        </p:nvSpPr>
        <p:spPr>
          <a:xfrm>
            <a:off x="526941" y="573317"/>
            <a:ext cx="11230421" cy="43102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87" name="Google Shape;87;p64"/>
          <p:cNvCxnSpPr/>
          <p:nvPr/>
        </p:nvCxnSpPr>
        <p:spPr>
          <a:xfrm>
            <a:off x="526941"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88" name="Google Shape;88;p64"/>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600">
                <a:solidFill>
                  <a:schemeClr val="lt1"/>
                </a:solidFill>
                <a:latin typeface="Lato"/>
                <a:ea typeface="Lato"/>
                <a:cs typeface="Lato"/>
                <a:sym typeface="Lato"/>
              </a:defRPr>
            </a:lvl1pPr>
            <a:lvl2pPr indent="0" lvl="1" marL="0" algn="ctr">
              <a:spcBef>
                <a:spcPts val="0"/>
              </a:spcBef>
              <a:buNone/>
              <a:defRPr b="0" i="0" sz="1600">
                <a:solidFill>
                  <a:schemeClr val="lt1"/>
                </a:solidFill>
                <a:latin typeface="Lato"/>
                <a:ea typeface="Lato"/>
                <a:cs typeface="Lato"/>
                <a:sym typeface="Lato"/>
              </a:defRPr>
            </a:lvl2pPr>
            <a:lvl3pPr indent="0" lvl="2" marL="0" algn="ctr">
              <a:spcBef>
                <a:spcPts val="0"/>
              </a:spcBef>
              <a:buNone/>
              <a:defRPr b="0" i="0" sz="1600">
                <a:solidFill>
                  <a:schemeClr val="lt1"/>
                </a:solidFill>
                <a:latin typeface="Lato"/>
                <a:ea typeface="Lato"/>
                <a:cs typeface="Lato"/>
                <a:sym typeface="Lato"/>
              </a:defRPr>
            </a:lvl3pPr>
            <a:lvl4pPr indent="0" lvl="3" marL="0" algn="ctr">
              <a:spcBef>
                <a:spcPts val="0"/>
              </a:spcBef>
              <a:buNone/>
              <a:defRPr b="0" i="0" sz="1600">
                <a:solidFill>
                  <a:schemeClr val="lt1"/>
                </a:solidFill>
                <a:latin typeface="Lato"/>
                <a:ea typeface="Lato"/>
                <a:cs typeface="Lato"/>
                <a:sym typeface="Lato"/>
              </a:defRPr>
            </a:lvl4pPr>
            <a:lvl5pPr indent="0" lvl="4" marL="0" algn="ctr">
              <a:spcBef>
                <a:spcPts val="0"/>
              </a:spcBef>
              <a:buNone/>
              <a:defRPr b="0" i="0" sz="1600">
                <a:solidFill>
                  <a:schemeClr val="lt1"/>
                </a:solidFill>
                <a:latin typeface="Lato"/>
                <a:ea typeface="Lato"/>
                <a:cs typeface="Lato"/>
                <a:sym typeface="Lato"/>
              </a:defRPr>
            </a:lvl5pPr>
            <a:lvl6pPr indent="0" lvl="5" marL="0" algn="ctr">
              <a:spcBef>
                <a:spcPts val="0"/>
              </a:spcBef>
              <a:buNone/>
              <a:defRPr b="0" i="0" sz="1600">
                <a:solidFill>
                  <a:schemeClr val="lt1"/>
                </a:solidFill>
                <a:latin typeface="Lato"/>
                <a:ea typeface="Lato"/>
                <a:cs typeface="Lato"/>
                <a:sym typeface="Lato"/>
              </a:defRPr>
            </a:lvl6pPr>
            <a:lvl7pPr indent="0" lvl="6" marL="0" algn="ctr">
              <a:spcBef>
                <a:spcPts val="0"/>
              </a:spcBef>
              <a:buNone/>
              <a:defRPr b="0" i="0" sz="1600">
                <a:solidFill>
                  <a:schemeClr val="lt1"/>
                </a:solidFill>
                <a:latin typeface="Lato"/>
                <a:ea typeface="Lato"/>
                <a:cs typeface="Lato"/>
                <a:sym typeface="Lato"/>
              </a:defRPr>
            </a:lvl7pPr>
            <a:lvl8pPr indent="0" lvl="7" marL="0" algn="ctr">
              <a:spcBef>
                <a:spcPts val="0"/>
              </a:spcBef>
              <a:buNone/>
              <a:defRPr b="0" i="0" sz="1600">
                <a:solidFill>
                  <a:schemeClr val="lt1"/>
                </a:solidFill>
                <a:latin typeface="Lato"/>
                <a:ea typeface="Lato"/>
                <a:cs typeface="Lato"/>
                <a:sym typeface="Lato"/>
              </a:defRPr>
            </a:lvl8pPr>
            <a:lvl9pPr indent="0" lvl="8" mar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89" name="Shape 89"/>
        <p:cNvGrpSpPr/>
        <p:nvPr/>
      </p:nvGrpSpPr>
      <p:grpSpPr>
        <a:xfrm>
          <a:off x="0" y="0"/>
          <a:ext cx="0" cy="0"/>
          <a:chOff x="0" y="0"/>
          <a:chExt cx="0" cy="0"/>
        </a:xfrm>
      </p:grpSpPr>
      <p:sp>
        <p:nvSpPr>
          <p:cNvPr id="90" name="Google Shape;90;p65"/>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1" name="Google Shape;91;p65"/>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3" name="Google Shape;93;p6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65"/>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 section 2">
  <p:cSld name="Titre + section 2">
    <p:bg>
      <p:bgPr>
        <a:solidFill>
          <a:schemeClr val="lt1"/>
        </a:solidFill>
      </p:bgPr>
    </p:bg>
    <p:spTree>
      <p:nvGrpSpPr>
        <p:cNvPr id="95" name="Shape 95"/>
        <p:cNvGrpSpPr/>
        <p:nvPr/>
      </p:nvGrpSpPr>
      <p:grpSpPr>
        <a:xfrm>
          <a:off x="0" y="0"/>
          <a:ext cx="0" cy="0"/>
          <a:chOff x="0" y="0"/>
          <a:chExt cx="0" cy="0"/>
        </a:xfrm>
      </p:grpSpPr>
      <p:sp>
        <p:nvSpPr>
          <p:cNvPr id="96" name="Google Shape;96;p73"/>
          <p:cNvSpPr txBox="1"/>
          <p:nvPr>
            <p:ph type="title"/>
          </p:nvPr>
        </p:nvSpPr>
        <p:spPr>
          <a:xfrm>
            <a:off x="526941" y="573317"/>
            <a:ext cx="11230421" cy="43102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97" name="Google Shape;97;p73"/>
          <p:cNvCxnSpPr/>
          <p:nvPr/>
        </p:nvCxnSpPr>
        <p:spPr>
          <a:xfrm>
            <a:off x="2604393"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98" name="Google Shape;98;p73"/>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600">
                <a:solidFill>
                  <a:schemeClr val="lt1"/>
                </a:solidFill>
                <a:latin typeface="Lato"/>
                <a:ea typeface="Lato"/>
                <a:cs typeface="Lato"/>
                <a:sym typeface="Lato"/>
              </a:defRPr>
            </a:lvl1pPr>
            <a:lvl2pPr indent="0" lvl="1" marL="0" algn="ctr">
              <a:spcBef>
                <a:spcPts val="0"/>
              </a:spcBef>
              <a:buNone/>
              <a:defRPr b="0" i="0" sz="1600">
                <a:solidFill>
                  <a:schemeClr val="lt1"/>
                </a:solidFill>
                <a:latin typeface="Lato"/>
                <a:ea typeface="Lato"/>
                <a:cs typeface="Lato"/>
                <a:sym typeface="Lato"/>
              </a:defRPr>
            </a:lvl2pPr>
            <a:lvl3pPr indent="0" lvl="2" marL="0" algn="ctr">
              <a:spcBef>
                <a:spcPts val="0"/>
              </a:spcBef>
              <a:buNone/>
              <a:defRPr b="0" i="0" sz="1600">
                <a:solidFill>
                  <a:schemeClr val="lt1"/>
                </a:solidFill>
                <a:latin typeface="Lato"/>
                <a:ea typeface="Lato"/>
                <a:cs typeface="Lato"/>
                <a:sym typeface="Lato"/>
              </a:defRPr>
            </a:lvl3pPr>
            <a:lvl4pPr indent="0" lvl="3" marL="0" algn="ctr">
              <a:spcBef>
                <a:spcPts val="0"/>
              </a:spcBef>
              <a:buNone/>
              <a:defRPr b="0" i="0" sz="1600">
                <a:solidFill>
                  <a:schemeClr val="lt1"/>
                </a:solidFill>
                <a:latin typeface="Lato"/>
                <a:ea typeface="Lato"/>
                <a:cs typeface="Lato"/>
                <a:sym typeface="Lato"/>
              </a:defRPr>
            </a:lvl4pPr>
            <a:lvl5pPr indent="0" lvl="4" marL="0" algn="ctr">
              <a:spcBef>
                <a:spcPts val="0"/>
              </a:spcBef>
              <a:buNone/>
              <a:defRPr b="0" i="0" sz="1600">
                <a:solidFill>
                  <a:schemeClr val="lt1"/>
                </a:solidFill>
                <a:latin typeface="Lato"/>
                <a:ea typeface="Lato"/>
                <a:cs typeface="Lato"/>
                <a:sym typeface="Lato"/>
              </a:defRPr>
            </a:lvl5pPr>
            <a:lvl6pPr indent="0" lvl="5" marL="0" algn="ctr">
              <a:spcBef>
                <a:spcPts val="0"/>
              </a:spcBef>
              <a:buNone/>
              <a:defRPr b="0" i="0" sz="1600">
                <a:solidFill>
                  <a:schemeClr val="lt1"/>
                </a:solidFill>
                <a:latin typeface="Lato"/>
                <a:ea typeface="Lato"/>
                <a:cs typeface="Lato"/>
                <a:sym typeface="Lato"/>
              </a:defRPr>
            </a:lvl6pPr>
            <a:lvl7pPr indent="0" lvl="6" marL="0" algn="ctr">
              <a:spcBef>
                <a:spcPts val="0"/>
              </a:spcBef>
              <a:buNone/>
              <a:defRPr b="0" i="0" sz="1600">
                <a:solidFill>
                  <a:schemeClr val="lt1"/>
                </a:solidFill>
                <a:latin typeface="Lato"/>
                <a:ea typeface="Lato"/>
                <a:cs typeface="Lato"/>
                <a:sym typeface="Lato"/>
              </a:defRPr>
            </a:lvl7pPr>
            <a:lvl8pPr indent="0" lvl="7" marL="0" algn="ctr">
              <a:spcBef>
                <a:spcPts val="0"/>
              </a:spcBef>
              <a:buNone/>
              <a:defRPr b="0" i="0" sz="1600">
                <a:solidFill>
                  <a:schemeClr val="lt1"/>
                </a:solidFill>
                <a:latin typeface="Lato"/>
                <a:ea typeface="Lato"/>
                <a:cs typeface="Lato"/>
                <a:sym typeface="Lato"/>
              </a:defRPr>
            </a:lvl8pPr>
            <a:lvl9pPr indent="0" lvl="8" mar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
        <p:nvSpPr>
          <p:cNvPr id="99" name="Google Shape;99;p73"/>
          <p:cNvSpPr txBox="1"/>
          <p:nvPr/>
        </p:nvSpPr>
        <p:spPr>
          <a:xfrm>
            <a:off x="526941"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41EAFF"/>
                </a:solidFill>
                <a:latin typeface="Lato"/>
                <a:ea typeface="Lato"/>
                <a:cs typeface="Lato"/>
                <a:sym typeface="Lato"/>
              </a:rPr>
              <a:t>DÉFINITIONS</a:t>
            </a:r>
            <a:endParaRPr/>
          </a:p>
        </p:txBody>
      </p:sp>
      <p:sp>
        <p:nvSpPr>
          <p:cNvPr id="100" name="Google Shape;100;p73"/>
          <p:cNvSpPr txBox="1"/>
          <p:nvPr/>
        </p:nvSpPr>
        <p:spPr>
          <a:xfrm>
            <a:off x="2604393"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chemeClr val="lt1"/>
                </a:solidFill>
                <a:latin typeface="Lato"/>
                <a:ea typeface="Lato"/>
                <a:cs typeface="Lato"/>
                <a:sym typeface="Lato"/>
              </a:rPr>
              <a:t>CONTEXTE</a:t>
            </a:r>
            <a:endParaRPr/>
          </a:p>
        </p:txBody>
      </p:sp>
      <p:sp>
        <p:nvSpPr>
          <p:cNvPr id="101" name="Google Shape;101;p73"/>
          <p:cNvSpPr txBox="1"/>
          <p:nvPr/>
        </p:nvSpPr>
        <p:spPr>
          <a:xfrm>
            <a:off x="4583588"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RISQUES</a:t>
            </a:r>
            <a:endParaRPr/>
          </a:p>
        </p:txBody>
      </p:sp>
      <p:sp>
        <p:nvSpPr>
          <p:cNvPr id="102" name="Google Shape;102;p73"/>
          <p:cNvSpPr txBox="1"/>
          <p:nvPr/>
        </p:nvSpPr>
        <p:spPr>
          <a:xfrm>
            <a:off x="6562782"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BÉNÉFICES</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 section 3">
  <p:cSld name="Titre + section 3">
    <p:bg>
      <p:bgPr>
        <a:solidFill>
          <a:schemeClr val="lt1"/>
        </a:solidFill>
      </p:bgPr>
    </p:bg>
    <p:spTree>
      <p:nvGrpSpPr>
        <p:cNvPr id="103" name="Shape 103"/>
        <p:cNvGrpSpPr/>
        <p:nvPr/>
      </p:nvGrpSpPr>
      <p:grpSpPr>
        <a:xfrm>
          <a:off x="0" y="0"/>
          <a:ext cx="0" cy="0"/>
          <a:chOff x="0" y="0"/>
          <a:chExt cx="0" cy="0"/>
        </a:xfrm>
      </p:grpSpPr>
      <p:sp>
        <p:nvSpPr>
          <p:cNvPr id="104" name="Google Shape;104;p74"/>
          <p:cNvSpPr txBox="1"/>
          <p:nvPr>
            <p:ph type="title"/>
          </p:nvPr>
        </p:nvSpPr>
        <p:spPr>
          <a:xfrm>
            <a:off x="526941" y="573317"/>
            <a:ext cx="11230421" cy="43102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74"/>
          <p:cNvSpPr txBox="1"/>
          <p:nvPr/>
        </p:nvSpPr>
        <p:spPr>
          <a:xfrm>
            <a:off x="526941"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DEFINITIONS</a:t>
            </a:r>
            <a:endParaRPr/>
          </a:p>
        </p:txBody>
      </p:sp>
      <p:cxnSp>
        <p:nvCxnSpPr>
          <p:cNvPr id="106" name="Google Shape;106;p74"/>
          <p:cNvCxnSpPr/>
          <p:nvPr/>
        </p:nvCxnSpPr>
        <p:spPr>
          <a:xfrm>
            <a:off x="4583588"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107" name="Google Shape;107;p74"/>
          <p:cNvSpPr txBox="1"/>
          <p:nvPr/>
        </p:nvSpPr>
        <p:spPr>
          <a:xfrm>
            <a:off x="2604393"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CONTEXTE</a:t>
            </a:r>
            <a:endParaRPr/>
          </a:p>
        </p:txBody>
      </p:sp>
      <p:sp>
        <p:nvSpPr>
          <p:cNvPr id="108" name="Google Shape;108;p74"/>
          <p:cNvSpPr txBox="1"/>
          <p:nvPr/>
        </p:nvSpPr>
        <p:spPr>
          <a:xfrm>
            <a:off x="4583588"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chemeClr val="lt1"/>
                </a:solidFill>
                <a:latin typeface="Lato"/>
                <a:ea typeface="Lato"/>
                <a:cs typeface="Lato"/>
                <a:sym typeface="Lato"/>
              </a:rPr>
              <a:t>RISQUES</a:t>
            </a:r>
            <a:endParaRPr/>
          </a:p>
        </p:txBody>
      </p:sp>
      <p:sp>
        <p:nvSpPr>
          <p:cNvPr id="109" name="Google Shape;109;p74"/>
          <p:cNvSpPr txBox="1"/>
          <p:nvPr/>
        </p:nvSpPr>
        <p:spPr>
          <a:xfrm>
            <a:off x="6562782"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BENEFICES</a:t>
            </a:r>
            <a:endParaRPr/>
          </a:p>
        </p:txBody>
      </p:sp>
      <p:sp>
        <p:nvSpPr>
          <p:cNvPr id="110" name="Google Shape;110;p74"/>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600">
                <a:solidFill>
                  <a:schemeClr val="lt1"/>
                </a:solidFill>
                <a:latin typeface="Lato"/>
                <a:ea typeface="Lato"/>
                <a:cs typeface="Lato"/>
                <a:sym typeface="Lato"/>
              </a:defRPr>
            </a:lvl1pPr>
            <a:lvl2pPr indent="0" lvl="1" marL="0" algn="ctr">
              <a:spcBef>
                <a:spcPts val="0"/>
              </a:spcBef>
              <a:buNone/>
              <a:defRPr b="0" i="0" sz="1600">
                <a:solidFill>
                  <a:schemeClr val="lt1"/>
                </a:solidFill>
                <a:latin typeface="Lato"/>
                <a:ea typeface="Lato"/>
                <a:cs typeface="Lato"/>
                <a:sym typeface="Lato"/>
              </a:defRPr>
            </a:lvl2pPr>
            <a:lvl3pPr indent="0" lvl="2" marL="0" algn="ctr">
              <a:spcBef>
                <a:spcPts val="0"/>
              </a:spcBef>
              <a:buNone/>
              <a:defRPr b="0" i="0" sz="1600">
                <a:solidFill>
                  <a:schemeClr val="lt1"/>
                </a:solidFill>
                <a:latin typeface="Lato"/>
                <a:ea typeface="Lato"/>
                <a:cs typeface="Lato"/>
                <a:sym typeface="Lato"/>
              </a:defRPr>
            </a:lvl3pPr>
            <a:lvl4pPr indent="0" lvl="3" marL="0" algn="ctr">
              <a:spcBef>
                <a:spcPts val="0"/>
              </a:spcBef>
              <a:buNone/>
              <a:defRPr b="0" i="0" sz="1600">
                <a:solidFill>
                  <a:schemeClr val="lt1"/>
                </a:solidFill>
                <a:latin typeface="Lato"/>
                <a:ea typeface="Lato"/>
                <a:cs typeface="Lato"/>
                <a:sym typeface="Lato"/>
              </a:defRPr>
            </a:lvl4pPr>
            <a:lvl5pPr indent="0" lvl="4" marL="0" algn="ctr">
              <a:spcBef>
                <a:spcPts val="0"/>
              </a:spcBef>
              <a:buNone/>
              <a:defRPr b="0" i="0" sz="1600">
                <a:solidFill>
                  <a:schemeClr val="lt1"/>
                </a:solidFill>
                <a:latin typeface="Lato"/>
                <a:ea typeface="Lato"/>
                <a:cs typeface="Lato"/>
                <a:sym typeface="Lato"/>
              </a:defRPr>
            </a:lvl5pPr>
            <a:lvl6pPr indent="0" lvl="5" marL="0" algn="ctr">
              <a:spcBef>
                <a:spcPts val="0"/>
              </a:spcBef>
              <a:buNone/>
              <a:defRPr b="0" i="0" sz="1600">
                <a:solidFill>
                  <a:schemeClr val="lt1"/>
                </a:solidFill>
                <a:latin typeface="Lato"/>
                <a:ea typeface="Lato"/>
                <a:cs typeface="Lato"/>
                <a:sym typeface="Lato"/>
              </a:defRPr>
            </a:lvl6pPr>
            <a:lvl7pPr indent="0" lvl="6" marL="0" algn="ctr">
              <a:spcBef>
                <a:spcPts val="0"/>
              </a:spcBef>
              <a:buNone/>
              <a:defRPr b="0" i="0" sz="1600">
                <a:solidFill>
                  <a:schemeClr val="lt1"/>
                </a:solidFill>
                <a:latin typeface="Lato"/>
                <a:ea typeface="Lato"/>
                <a:cs typeface="Lato"/>
                <a:sym typeface="Lato"/>
              </a:defRPr>
            </a:lvl7pPr>
            <a:lvl8pPr indent="0" lvl="7" marL="0" algn="ctr">
              <a:spcBef>
                <a:spcPts val="0"/>
              </a:spcBef>
              <a:buNone/>
              <a:defRPr b="0" i="0" sz="1600">
                <a:solidFill>
                  <a:schemeClr val="lt1"/>
                </a:solidFill>
                <a:latin typeface="Lato"/>
                <a:ea typeface="Lato"/>
                <a:cs typeface="Lato"/>
                <a:sym typeface="Lato"/>
              </a:defRPr>
            </a:lvl8pPr>
            <a:lvl9pPr indent="0" lvl="8" mar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ou plan">
  <p:cSld name="Sommaire ou plan">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6"/>
          <p:cNvSpPr txBox="1"/>
          <p:nvPr>
            <p:ph idx="1" type="body"/>
          </p:nvPr>
        </p:nvSpPr>
        <p:spPr>
          <a:xfrm>
            <a:off x="8931275" y="2743200"/>
            <a:ext cx="2874963" cy="1355725"/>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000"/>
              <a:buFont typeface="Arial"/>
              <a:buNone/>
              <a:defRPr b="0" i="0" sz="40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56"/>
          <p:cNvSpPr txBox="1"/>
          <p:nvPr>
            <p:ph idx="2" type="body"/>
          </p:nvPr>
        </p:nvSpPr>
        <p:spPr>
          <a:xfrm>
            <a:off x="750888" y="833438"/>
            <a:ext cx="5192712" cy="5354637"/>
          </a:xfrm>
          <a:prstGeom prst="rect">
            <a:avLst/>
          </a:prstGeom>
          <a:noFill/>
          <a:ln>
            <a:noFill/>
          </a:ln>
        </p:spPr>
        <p:txBody>
          <a:bodyPr anchorCtr="0" anchor="ctr" bIns="45700" lIns="91425" spcFirstLastPara="1" rIns="91425" wrap="square" tIns="45700">
            <a:normAutofit/>
          </a:bodyPr>
          <a:lstStyle>
            <a:lvl1pPr indent="-457200" lvl="0" marL="457200" marR="0" rtl="0" algn="l">
              <a:lnSpc>
                <a:spcPct val="150000"/>
              </a:lnSpc>
              <a:spcBef>
                <a:spcPts val="1000"/>
              </a:spcBef>
              <a:spcAft>
                <a:spcPts val="0"/>
              </a:spcAft>
              <a:buClr>
                <a:srgbClr val="262626"/>
              </a:buClr>
              <a:buSzPts val="3600"/>
              <a:buFont typeface="Arial"/>
              <a:buChar char="•"/>
              <a:defRPr b="1" i="0" sz="3600" u="none" cap="none" strike="noStrike">
                <a:solidFill>
                  <a:srgbClr val="262626"/>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p56"/>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 section 4">
  <p:cSld name="Titre + section 4">
    <p:bg>
      <p:bgPr>
        <a:solidFill>
          <a:schemeClr val="lt1"/>
        </a:solidFill>
      </p:bgPr>
    </p:bg>
    <p:spTree>
      <p:nvGrpSpPr>
        <p:cNvPr id="111" name="Shape 111"/>
        <p:cNvGrpSpPr/>
        <p:nvPr/>
      </p:nvGrpSpPr>
      <p:grpSpPr>
        <a:xfrm>
          <a:off x="0" y="0"/>
          <a:ext cx="0" cy="0"/>
          <a:chOff x="0" y="0"/>
          <a:chExt cx="0" cy="0"/>
        </a:xfrm>
      </p:grpSpPr>
      <p:sp>
        <p:nvSpPr>
          <p:cNvPr id="112" name="Google Shape;112;p75"/>
          <p:cNvSpPr txBox="1"/>
          <p:nvPr>
            <p:ph type="title"/>
          </p:nvPr>
        </p:nvSpPr>
        <p:spPr>
          <a:xfrm>
            <a:off x="526941" y="573317"/>
            <a:ext cx="11230421" cy="43102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lt1"/>
              </a:buClr>
              <a:buSzPts val="2400"/>
              <a:buFont typeface="Lato"/>
              <a:buNone/>
              <a:defRPr b="0" i="0" sz="2400" u="none" cap="none" strike="noStrik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3" name="Google Shape;113;p75"/>
          <p:cNvSpPr txBox="1"/>
          <p:nvPr/>
        </p:nvSpPr>
        <p:spPr>
          <a:xfrm>
            <a:off x="526941"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DÉFINITIONS</a:t>
            </a:r>
            <a:endParaRPr/>
          </a:p>
        </p:txBody>
      </p:sp>
      <p:cxnSp>
        <p:nvCxnSpPr>
          <p:cNvPr id="114" name="Google Shape;114;p75"/>
          <p:cNvCxnSpPr/>
          <p:nvPr/>
        </p:nvCxnSpPr>
        <p:spPr>
          <a:xfrm>
            <a:off x="6562782"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115" name="Google Shape;115;p75"/>
          <p:cNvSpPr txBox="1"/>
          <p:nvPr/>
        </p:nvSpPr>
        <p:spPr>
          <a:xfrm>
            <a:off x="2604393"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CONTEXTE</a:t>
            </a:r>
            <a:endParaRPr/>
          </a:p>
        </p:txBody>
      </p:sp>
      <p:sp>
        <p:nvSpPr>
          <p:cNvPr id="116" name="Google Shape;116;p75"/>
          <p:cNvSpPr txBox="1"/>
          <p:nvPr/>
        </p:nvSpPr>
        <p:spPr>
          <a:xfrm>
            <a:off x="4583588"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3FEBFF"/>
                </a:solidFill>
                <a:latin typeface="Lato"/>
                <a:ea typeface="Lato"/>
                <a:cs typeface="Lato"/>
                <a:sym typeface="Lato"/>
              </a:rPr>
              <a:t>RISQUES</a:t>
            </a:r>
            <a:endParaRPr/>
          </a:p>
        </p:txBody>
      </p:sp>
      <p:sp>
        <p:nvSpPr>
          <p:cNvPr id="117" name="Google Shape;117;p75"/>
          <p:cNvSpPr txBox="1"/>
          <p:nvPr/>
        </p:nvSpPr>
        <p:spPr>
          <a:xfrm>
            <a:off x="6562782"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chemeClr val="lt1"/>
                </a:solidFill>
                <a:latin typeface="Lato"/>
                <a:ea typeface="Lato"/>
                <a:cs typeface="Lato"/>
                <a:sym typeface="Lato"/>
              </a:rPr>
              <a:t>BÉNÉFICES</a:t>
            </a:r>
            <a:endParaRPr/>
          </a:p>
        </p:txBody>
      </p:sp>
      <p:sp>
        <p:nvSpPr>
          <p:cNvPr id="118" name="Google Shape;118;p75"/>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600">
                <a:solidFill>
                  <a:schemeClr val="lt1"/>
                </a:solidFill>
                <a:latin typeface="Lato"/>
                <a:ea typeface="Lato"/>
                <a:cs typeface="Lato"/>
                <a:sym typeface="Lato"/>
              </a:defRPr>
            </a:lvl1pPr>
            <a:lvl2pPr indent="0" lvl="1" marL="0" algn="ctr">
              <a:spcBef>
                <a:spcPts val="0"/>
              </a:spcBef>
              <a:buNone/>
              <a:defRPr b="0" i="0" sz="1600">
                <a:solidFill>
                  <a:schemeClr val="lt1"/>
                </a:solidFill>
                <a:latin typeface="Lato"/>
                <a:ea typeface="Lato"/>
                <a:cs typeface="Lato"/>
                <a:sym typeface="Lato"/>
              </a:defRPr>
            </a:lvl2pPr>
            <a:lvl3pPr indent="0" lvl="2" marL="0" algn="ctr">
              <a:spcBef>
                <a:spcPts val="0"/>
              </a:spcBef>
              <a:buNone/>
              <a:defRPr b="0" i="0" sz="1600">
                <a:solidFill>
                  <a:schemeClr val="lt1"/>
                </a:solidFill>
                <a:latin typeface="Lato"/>
                <a:ea typeface="Lato"/>
                <a:cs typeface="Lato"/>
                <a:sym typeface="Lato"/>
              </a:defRPr>
            </a:lvl3pPr>
            <a:lvl4pPr indent="0" lvl="3" marL="0" algn="ctr">
              <a:spcBef>
                <a:spcPts val="0"/>
              </a:spcBef>
              <a:buNone/>
              <a:defRPr b="0" i="0" sz="1600">
                <a:solidFill>
                  <a:schemeClr val="lt1"/>
                </a:solidFill>
                <a:latin typeface="Lato"/>
                <a:ea typeface="Lato"/>
                <a:cs typeface="Lato"/>
                <a:sym typeface="Lato"/>
              </a:defRPr>
            </a:lvl4pPr>
            <a:lvl5pPr indent="0" lvl="4" marL="0" algn="ctr">
              <a:spcBef>
                <a:spcPts val="0"/>
              </a:spcBef>
              <a:buNone/>
              <a:defRPr b="0" i="0" sz="1600">
                <a:solidFill>
                  <a:schemeClr val="lt1"/>
                </a:solidFill>
                <a:latin typeface="Lato"/>
                <a:ea typeface="Lato"/>
                <a:cs typeface="Lato"/>
                <a:sym typeface="Lato"/>
              </a:defRPr>
            </a:lvl5pPr>
            <a:lvl6pPr indent="0" lvl="5" marL="0" algn="ctr">
              <a:spcBef>
                <a:spcPts val="0"/>
              </a:spcBef>
              <a:buNone/>
              <a:defRPr b="0" i="0" sz="1600">
                <a:solidFill>
                  <a:schemeClr val="lt1"/>
                </a:solidFill>
                <a:latin typeface="Lato"/>
                <a:ea typeface="Lato"/>
                <a:cs typeface="Lato"/>
                <a:sym typeface="Lato"/>
              </a:defRPr>
            </a:lvl6pPr>
            <a:lvl7pPr indent="0" lvl="6" marL="0" algn="ctr">
              <a:spcBef>
                <a:spcPts val="0"/>
              </a:spcBef>
              <a:buNone/>
              <a:defRPr b="0" i="0" sz="1600">
                <a:solidFill>
                  <a:schemeClr val="lt1"/>
                </a:solidFill>
                <a:latin typeface="Lato"/>
                <a:ea typeface="Lato"/>
                <a:cs typeface="Lato"/>
                <a:sym typeface="Lato"/>
              </a:defRPr>
            </a:lvl7pPr>
            <a:lvl8pPr indent="0" lvl="7" marL="0" algn="ctr">
              <a:spcBef>
                <a:spcPts val="0"/>
              </a:spcBef>
              <a:buNone/>
              <a:defRPr b="0" i="0" sz="1600">
                <a:solidFill>
                  <a:schemeClr val="lt1"/>
                </a:solidFill>
                <a:latin typeface="Lato"/>
                <a:ea typeface="Lato"/>
                <a:cs typeface="Lato"/>
                <a:sym typeface="Lato"/>
              </a:defRPr>
            </a:lvl8pPr>
            <a:lvl9pPr indent="0" lvl="8" mar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p:cSld name="Transition">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57"/>
          <p:cNvSpPr/>
          <p:nvPr/>
        </p:nvSpPr>
        <p:spPr>
          <a:xfrm>
            <a:off x="0" y="2310383"/>
            <a:ext cx="12192000" cy="2117238"/>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 name="Google Shape;24;p57"/>
          <p:cNvSpPr/>
          <p:nvPr/>
        </p:nvSpPr>
        <p:spPr>
          <a:xfrm>
            <a:off x="7595616" y="2767584"/>
            <a:ext cx="1194816" cy="1194816"/>
          </a:xfrm>
          <a:prstGeom prst="ellipse">
            <a:avLst/>
          </a:prstGeom>
          <a:solidFill>
            <a:schemeClr val="lt1">
              <a:alpha val="78823"/>
            </a:schemeClr>
          </a:solidFill>
          <a:ln cap="flat" cmpd="sng" w="76200">
            <a:solidFill>
              <a:srgbClr val="1A2E1C"/>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t/>
            </a:r>
            <a:endParaRPr b="1" sz="5400">
              <a:solidFill>
                <a:srgbClr val="1A2E1C"/>
              </a:solidFill>
              <a:latin typeface="Roboto"/>
              <a:ea typeface="Roboto"/>
              <a:cs typeface="Roboto"/>
              <a:sym typeface="Roboto"/>
            </a:endParaRPr>
          </a:p>
        </p:txBody>
      </p:sp>
      <p:sp>
        <p:nvSpPr>
          <p:cNvPr id="25" name="Google Shape;25;p57"/>
          <p:cNvSpPr txBox="1"/>
          <p:nvPr>
            <p:ph idx="1" type="body"/>
          </p:nvPr>
        </p:nvSpPr>
        <p:spPr>
          <a:xfrm>
            <a:off x="1311275" y="2779045"/>
            <a:ext cx="6075363" cy="1194817"/>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dk1"/>
              </a:buClr>
              <a:buSzPts val="4400"/>
              <a:buFont typeface="Arial"/>
              <a:buNone/>
              <a:defRPr b="0" i="0" sz="4400" u="none" cap="none" strike="noStrike">
                <a:solidFill>
                  <a:schemeClr val="dk1"/>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57"/>
          <p:cNvSpPr txBox="1"/>
          <p:nvPr>
            <p:ph idx="2" type="body"/>
          </p:nvPr>
        </p:nvSpPr>
        <p:spPr>
          <a:xfrm>
            <a:off x="7595616" y="2767584"/>
            <a:ext cx="1194816" cy="1194816"/>
          </a:xfrm>
          <a:prstGeom prst="rect">
            <a:avLst/>
          </a:prstGeom>
          <a:noFill/>
          <a:ln>
            <a:noFill/>
          </a:ln>
        </p:spPr>
        <p:txBody>
          <a:bodyPr anchorCtr="0" anchor="ctr" bIns="0" lIns="0" spcFirstLastPara="1" rIns="18000" wrap="square" tIns="108000">
            <a:noAutofit/>
          </a:bodyPr>
          <a:lstStyle>
            <a:lvl1pPr indent="-228600" lvl="0" marL="457200" marR="0" rtl="0" algn="ctr">
              <a:lnSpc>
                <a:spcPct val="90000"/>
              </a:lnSpc>
              <a:spcBef>
                <a:spcPts val="1000"/>
              </a:spcBef>
              <a:spcAft>
                <a:spcPts val="0"/>
              </a:spcAft>
              <a:buClr>
                <a:schemeClr val="dk1"/>
              </a:buClr>
              <a:buSzPts val="5400"/>
              <a:buFont typeface="Arial"/>
              <a:buNone/>
              <a:defRPr b="0" i="0" sz="5400" u="none" cap="none" strike="noStrike">
                <a:solidFill>
                  <a:schemeClr val="dk1"/>
                </a:solidFill>
                <a:latin typeface="Bebas Neue"/>
                <a:ea typeface="Bebas Neue"/>
                <a:cs typeface="Bebas Neue"/>
                <a:sym typeface="Bebas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c avec numéro de slide">
  <p:cSld name="1_Blanc avec numéro de slide">
    <p:bg>
      <p:bgPr>
        <a:solidFill>
          <a:schemeClr val="lt1"/>
        </a:solidFill>
      </p:bgPr>
    </p:bg>
    <p:spTree>
      <p:nvGrpSpPr>
        <p:cNvPr id="27" name="Shape 27"/>
        <p:cNvGrpSpPr/>
        <p:nvPr/>
      </p:nvGrpSpPr>
      <p:grpSpPr>
        <a:xfrm>
          <a:off x="0" y="0"/>
          <a:ext cx="0" cy="0"/>
          <a:chOff x="0" y="0"/>
          <a:chExt cx="0" cy="0"/>
        </a:xfrm>
      </p:grpSpPr>
      <p:sp>
        <p:nvSpPr>
          <p:cNvPr id="28" name="Google Shape;28;p66"/>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a:solidFill>
                  <a:schemeClr val="dk1"/>
                </a:solidFill>
                <a:latin typeface="Lato"/>
                <a:ea typeface="Lato"/>
                <a:cs typeface="Lato"/>
                <a:sym typeface="Lato"/>
              </a:defRPr>
            </a:lvl1pPr>
            <a:lvl2pPr indent="0" lvl="1" marL="0" marR="0" rtl="0" algn="r">
              <a:spcBef>
                <a:spcPts val="0"/>
              </a:spcBef>
              <a:buNone/>
              <a:defRPr b="0" i="0" sz="1200">
                <a:solidFill>
                  <a:schemeClr val="dk1"/>
                </a:solidFill>
                <a:latin typeface="Lato"/>
                <a:ea typeface="Lato"/>
                <a:cs typeface="Lato"/>
                <a:sym typeface="Lato"/>
              </a:defRPr>
            </a:lvl2pPr>
            <a:lvl3pPr indent="0" lvl="2" marL="0" marR="0" rtl="0" algn="r">
              <a:spcBef>
                <a:spcPts val="0"/>
              </a:spcBef>
              <a:buNone/>
              <a:defRPr b="0" i="0" sz="1200">
                <a:solidFill>
                  <a:schemeClr val="dk1"/>
                </a:solidFill>
                <a:latin typeface="Lato"/>
                <a:ea typeface="Lato"/>
                <a:cs typeface="Lato"/>
                <a:sym typeface="Lato"/>
              </a:defRPr>
            </a:lvl3pPr>
            <a:lvl4pPr indent="0" lvl="3" marL="0" marR="0" rtl="0" algn="r">
              <a:spcBef>
                <a:spcPts val="0"/>
              </a:spcBef>
              <a:buNone/>
              <a:defRPr b="0" i="0" sz="1200">
                <a:solidFill>
                  <a:schemeClr val="dk1"/>
                </a:solidFill>
                <a:latin typeface="Lato"/>
                <a:ea typeface="Lato"/>
                <a:cs typeface="Lato"/>
                <a:sym typeface="Lato"/>
              </a:defRPr>
            </a:lvl4pPr>
            <a:lvl5pPr indent="0" lvl="4" marL="0" marR="0" rtl="0" algn="r">
              <a:spcBef>
                <a:spcPts val="0"/>
              </a:spcBef>
              <a:buNone/>
              <a:defRPr b="0" i="0" sz="1200">
                <a:solidFill>
                  <a:schemeClr val="dk1"/>
                </a:solidFill>
                <a:latin typeface="Lato"/>
                <a:ea typeface="Lato"/>
                <a:cs typeface="Lato"/>
                <a:sym typeface="Lato"/>
              </a:defRPr>
            </a:lvl5pPr>
            <a:lvl6pPr indent="0" lvl="5" marL="0" marR="0" rtl="0" algn="r">
              <a:spcBef>
                <a:spcPts val="0"/>
              </a:spcBef>
              <a:buNone/>
              <a:defRPr b="0" i="0" sz="1200">
                <a:solidFill>
                  <a:schemeClr val="dk1"/>
                </a:solidFill>
                <a:latin typeface="Lato"/>
                <a:ea typeface="Lato"/>
                <a:cs typeface="Lato"/>
                <a:sym typeface="Lato"/>
              </a:defRPr>
            </a:lvl6pPr>
            <a:lvl7pPr indent="0" lvl="6" marL="0" marR="0" rtl="0" algn="r">
              <a:spcBef>
                <a:spcPts val="0"/>
              </a:spcBef>
              <a:buNone/>
              <a:defRPr b="0" i="0" sz="1200">
                <a:solidFill>
                  <a:schemeClr val="dk1"/>
                </a:solidFill>
                <a:latin typeface="Lato"/>
                <a:ea typeface="Lato"/>
                <a:cs typeface="Lato"/>
                <a:sym typeface="Lato"/>
              </a:defRPr>
            </a:lvl7pPr>
            <a:lvl8pPr indent="0" lvl="7" marL="0" marR="0" rtl="0" algn="r">
              <a:spcBef>
                <a:spcPts val="0"/>
              </a:spcBef>
              <a:buNone/>
              <a:defRPr b="0" i="0" sz="1200">
                <a:solidFill>
                  <a:schemeClr val="dk1"/>
                </a:solidFill>
                <a:latin typeface="Lato"/>
                <a:ea typeface="Lato"/>
                <a:cs typeface="Lato"/>
                <a:sym typeface="Lato"/>
              </a:defRPr>
            </a:lvl8pPr>
            <a:lvl9pPr indent="0" lvl="8" marL="0" marR="0" rtl="0" algn="r">
              <a:spcBef>
                <a:spcPts val="0"/>
              </a:spcBef>
              <a:buNone/>
              <a:defRPr b="0" i="0" sz="12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FR"/>
              <a:t>‹#›</a:t>
            </a:fld>
            <a:endParaRPr/>
          </a:p>
        </p:txBody>
      </p:sp>
      <p:sp>
        <p:nvSpPr>
          <p:cNvPr id="29" name="Google Shape;29;p66"/>
          <p:cNvSpPr txBox="1"/>
          <p:nvPr>
            <p:ph idx="1" type="body"/>
          </p:nvPr>
        </p:nvSpPr>
        <p:spPr>
          <a:xfrm>
            <a:off x="1073943" y="988218"/>
            <a:ext cx="10044113" cy="48815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62626"/>
              </a:buClr>
              <a:buSzPts val="2800"/>
              <a:buFont typeface="Arial"/>
              <a:buNone/>
              <a:defRPr b="0" i="0" sz="2800" u="none" cap="none" strike="noStrike">
                <a:solidFill>
                  <a:srgbClr val="262626"/>
                </a:solidFill>
                <a:latin typeface="Lato"/>
                <a:ea typeface="Lato"/>
                <a:cs typeface="Lato"/>
                <a:sym typeface="Lato"/>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
  <p:cSld name="Blanc">
    <p:bg>
      <p:bgPr>
        <a:solidFill>
          <a:schemeClr val="lt1"/>
        </a:solidFill>
      </p:bgPr>
    </p:bg>
    <p:spTree>
      <p:nvGrpSpPr>
        <p:cNvPr id="30" name="Shape 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c avec numéro de slide">
  <p:cSld name="Blanc avec numéro de slide">
    <p:bg>
      <p:bgPr>
        <a:solidFill>
          <a:schemeClr val="lt1"/>
        </a:solidFill>
      </p:bgPr>
    </p:bg>
    <p:spTree>
      <p:nvGrpSpPr>
        <p:cNvPr id="31" name="Shape 31"/>
        <p:cNvGrpSpPr/>
        <p:nvPr/>
      </p:nvGrpSpPr>
      <p:grpSpPr>
        <a:xfrm>
          <a:off x="0" y="0"/>
          <a:ext cx="0" cy="0"/>
          <a:chOff x="0" y="0"/>
          <a:chExt cx="0" cy="0"/>
        </a:xfrm>
      </p:grpSpPr>
      <p:sp>
        <p:nvSpPr>
          <p:cNvPr id="32" name="Google Shape;32;p68"/>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a:solidFill>
                  <a:schemeClr val="dk1"/>
                </a:solidFill>
                <a:latin typeface="Lato"/>
                <a:ea typeface="Lato"/>
                <a:cs typeface="Lato"/>
                <a:sym typeface="Lato"/>
              </a:defRPr>
            </a:lvl1pPr>
            <a:lvl2pPr indent="0" lvl="1" marL="0" marR="0" rtl="0" algn="r">
              <a:spcBef>
                <a:spcPts val="0"/>
              </a:spcBef>
              <a:buNone/>
              <a:defRPr b="0" i="0" sz="1200">
                <a:solidFill>
                  <a:schemeClr val="dk1"/>
                </a:solidFill>
                <a:latin typeface="Lato"/>
                <a:ea typeface="Lato"/>
                <a:cs typeface="Lato"/>
                <a:sym typeface="Lato"/>
              </a:defRPr>
            </a:lvl2pPr>
            <a:lvl3pPr indent="0" lvl="2" marL="0" marR="0" rtl="0" algn="r">
              <a:spcBef>
                <a:spcPts val="0"/>
              </a:spcBef>
              <a:buNone/>
              <a:defRPr b="0" i="0" sz="1200">
                <a:solidFill>
                  <a:schemeClr val="dk1"/>
                </a:solidFill>
                <a:latin typeface="Lato"/>
                <a:ea typeface="Lato"/>
                <a:cs typeface="Lato"/>
                <a:sym typeface="Lato"/>
              </a:defRPr>
            </a:lvl3pPr>
            <a:lvl4pPr indent="0" lvl="3" marL="0" marR="0" rtl="0" algn="r">
              <a:spcBef>
                <a:spcPts val="0"/>
              </a:spcBef>
              <a:buNone/>
              <a:defRPr b="0" i="0" sz="1200">
                <a:solidFill>
                  <a:schemeClr val="dk1"/>
                </a:solidFill>
                <a:latin typeface="Lato"/>
                <a:ea typeface="Lato"/>
                <a:cs typeface="Lato"/>
                <a:sym typeface="Lato"/>
              </a:defRPr>
            </a:lvl4pPr>
            <a:lvl5pPr indent="0" lvl="4" marL="0" marR="0" rtl="0" algn="r">
              <a:spcBef>
                <a:spcPts val="0"/>
              </a:spcBef>
              <a:buNone/>
              <a:defRPr b="0" i="0" sz="1200">
                <a:solidFill>
                  <a:schemeClr val="dk1"/>
                </a:solidFill>
                <a:latin typeface="Lato"/>
                <a:ea typeface="Lato"/>
                <a:cs typeface="Lato"/>
                <a:sym typeface="Lato"/>
              </a:defRPr>
            </a:lvl5pPr>
            <a:lvl6pPr indent="0" lvl="5" marL="0" marR="0" rtl="0" algn="r">
              <a:spcBef>
                <a:spcPts val="0"/>
              </a:spcBef>
              <a:buNone/>
              <a:defRPr b="0" i="0" sz="1200">
                <a:solidFill>
                  <a:schemeClr val="dk1"/>
                </a:solidFill>
                <a:latin typeface="Lato"/>
                <a:ea typeface="Lato"/>
                <a:cs typeface="Lato"/>
                <a:sym typeface="Lato"/>
              </a:defRPr>
            </a:lvl6pPr>
            <a:lvl7pPr indent="0" lvl="6" marL="0" marR="0" rtl="0" algn="r">
              <a:spcBef>
                <a:spcPts val="0"/>
              </a:spcBef>
              <a:buNone/>
              <a:defRPr b="0" i="0" sz="1200">
                <a:solidFill>
                  <a:schemeClr val="dk1"/>
                </a:solidFill>
                <a:latin typeface="Lato"/>
                <a:ea typeface="Lato"/>
                <a:cs typeface="Lato"/>
                <a:sym typeface="Lato"/>
              </a:defRPr>
            </a:lvl7pPr>
            <a:lvl8pPr indent="0" lvl="7" marL="0" marR="0" rtl="0" algn="r">
              <a:spcBef>
                <a:spcPts val="0"/>
              </a:spcBef>
              <a:buNone/>
              <a:defRPr b="0" i="0" sz="1200">
                <a:solidFill>
                  <a:schemeClr val="dk1"/>
                </a:solidFill>
                <a:latin typeface="Lato"/>
                <a:ea typeface="Lato"/>
                <a:cs typeface="Lato"/>
                <a:sym typeface="Lato"/>
              </a:defRPr>
            </a:lvl8pPr>
            <a:lvl9pPr indent="0" lvl="8" marL="0" marR="0" rtl="0" algn="r">
              <a:spcBef>
                <a:spcPts val="0"/>
              </a:spcBef>
              <a:buNone/>
              <a:defRPr b="0" i="0" sz="12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FR"/>
              <a:t>‹#›</a:t>
            </a:fld>
            <a:endParaRPr/>
          </a:p>
        </p:txBody>
      </p:sp>
      <p:sp>
        <p:nvSpPr>
          <p:cNvPr id="33" name="Google Shape;33;p68"/>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c">
  <p:cSld name="1_Blanc">
    <p:bg>
      <p:bgPr>
        <a:solidFill>
          <a:schemeClr val="lt1"/>
        </a:solidFill>
      </p:bgPr>
    </p:bg>
    <p:spTree>
      <p:nvGrpSpPr>
        <p:cNvPr id="34" name="Shape 34"/>
        <p:cNvGrpSpPr/>
        <p:nvPr/>
      </p:nvGrpSpPr>
      <p:grpSpPr>
        <a:xfrm>
          <a:off x="0" y="0"/>
          <a:ext cx="0" cy="0"/>
          <a:chOff x="0" y="0"/>
          <a:chExt cx="0" cy="0"/>
        </a:xfrm>
      </p:grpSpPr>
      <p:sp>
        <p:nvSpPr>
          <p:cNvPr id="35" name="Google Shape;35;p69"/>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 section 4">
  <p:cSld name="Titre + section 4">
    <p:bg>
      <p:bgPr>
        <a:solidFill>
          <a:schemeClr val="lt1"/>
        </a:solidFill>
      </p:bgPr>
    </p:bg>
    <p:spTree>
      <p:nvGrpSpPr>
        <p:cNvPr id="36" name="Shape 36"/>
        <p:cNvGrpSpPr/>
        <p:nvPr/>
      </p:nvGrpSpPr>
      <p:grpSpPr>
        <a:xfrm>
          <a:off x="0" y="0"/>
          <a:ext cx="0" cy="0"/>
          <a:chOff x="0" y="0"/>
          <a:chExt cx="0" cy="0"/>
        </a:xfrm>
      </p:grpSpPr>
      <p:sp>
        <p:nvSpPr>
          <p:cNvPr id="37" name="Google Shape;37;p70"/>
          <p:cNvSpPr txBox="1"/>
          <p:nvPr>
            <p:ph type="title"/>
          </p:nvPr>
        </p:nvSpPr>
        <p:spPr>
          <a:xfrm>
            <a:off x="526941" y="573317"/>
            <a:ext cx="11230421" cy="4310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62626"/>
              </a:buClr>
              <a:buSzPts val="2400"/>
              <a:buFont typeface="Lato"/>
              <a:buNone/>
              <a:defRPr b="0" i="0" sz="2400" u="none" cap="none" strike="noStrike">
                <a:solidFill>
                  <a:srgbClr val="262626"/>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70"/>
          <p:cNvSpPr txBox="1"/>
          <p:nvPr/>
        </p:nvSpPr>
        <p:spPr>
          <a:xfrm>
            <a:off x="526941"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chemeClr val="accent2"/>
                </a:solidFill>
                <a:latin typeface="Lato"/>
                <a:ea typeface="Lato"/>
                <a:cs typeface="Lato"/>
                <a:sym typeface="Lato"/>
              </a:rPr>
              <a:t>TITRE 1</a:t>
            </a:r>
            <a:endParaRPr/>
          </a:p>
        </p:txBody>
      </p:sp>
      <p:cxnSp>
        <p:nvCxnSpPr>
          <p:cNvPr id="39" name="Google Shape;39;p70"/>
          <p:cNvCxnSpPr/>
          <p:nvPr/>
        </p:nvCxnSpPr>
        <p:spPr>
          <a:xfrm>
            <a:off x="6562782" y="1602414"/>
            <a:ext cx="1843280" cy="0"/>
          </a:xfrm>
          <a:prstGeom prst="straightConnector1">
            <a:avLst/>
          </a:prstGeom>
          <a:noFill/>
          <a:ln cap="flat" cmpd="sng" w="57150">
            <a:solidFill>
              <a:schemeClr val="accent6"/>
            </a:solidFill>
            <a:prstDash val="solid"/>
            <a:miter lim="800000"/>
            <a:headEnd len="sm" w="sm" type="none"/>
            <a:tailEnd len="sm" w="sm" type="none"/>
          </a:ln>
        </p:spPr>
      </p:cxnSp>
      <p:sp>
        <p:nvSpPr>
          <p:cNvPr id="40" name="Google Shape;40;p70"/>
          <p:cNvSpPr txBox="1"/>
          <p:nvPr/>
        </p:nvSpPr>
        <p:spPr>
          <a:xfrm>
            <a:off x="2604393"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009393"/>
                </a:solidFill>
                <a:latin typeface="Lato"/>
                <a:ea typeface="Lato"/>
                <a:cs typeface="Lato"/>
                <a:sym typeface="Lato"/>
              </a:rPr>
              <a:t>TITRE 2</a:t>
            </a:r>
            <a:endParaRPr/>
          </a:p>
        </p:txBody>
      </p:sp>
      <p:sp>
        <p:nvSpPr>
          <p:cNvPr id="41" name="Google Shape;41;p70"/>
          <p:cNvSpPr txBox="1"/>
          <p:nvPr/>
        </p:nvSpPr>
        <p:spPr>
          <a:xfrm>
            <a:off x="6562782"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262626"/>
                </a:solidFill>
                <a:latin typeface="Lato"/>
                <a:ea typeface="Lato"/>
                <a:cs typeface="Lato"/>
                <a:sym typeface="Lato"/>
              </a:rPr>
              <a:t>TITRE 4</a:t>
            </a:r>
            <a:endParaRPr/>
          </a:p>
        </p:txBody>
      </p:sp>
      <p:sp>
        <p:nvSpPr>
          <p:cNvPr id="42" name="Google Shape;42;p70"/>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600">
                <a:solidFill>
                  <a:srgbClr val="262626"/>
                </a:solidFill>
                <a:latin typeface="Lato"/>
                <a:ea typeface="Lato"/>
                <a:cs typeface="Lato"/>
                <a:sym typeface="Lato"/>
              </a:defRPr>
            </a:lvl1pPr>
            <a:lvl2pPr indent="0" lvl="1" marL="0" marR="0" rtl="0" algn="ctr">
              <a:spcBef>
                <a:spcPts val="0"/>
              </a:spcBef>
              <a:buNone/>
              <a:defRPr b="0" i="0" sz="1600">
                <a:solidFill>
                  <a:srgbClr val="262626"/>
                </a:solidFill>
                <a:latin typeface="Lato"/>
                <a:ea typeface="Lato"/>
                <a:cs typeface="Lato"/>
                <a:sym typeface="Lato"/>
              </a:defRPr>
            </a:lvl2pPr>
            <a:lvl3pPr indent="0" lvl="2" marL="0" marR="0" rtl="0" algn="ctr">
              <a:spcBef>
                <a:spcPts val="0"/>
              </a:spcBef>
              <a:buNone/>
              <a:defRPr b="0" i="0" sz="1600">
                <a:solidFill>
                  <a:srgbClr val="262626"/>
                </a:solidFill>
                <a:latin typeface="Lato"/>
                <a:ea typeface="Lato"/>
                <a:cs typeface="Lato"/>
                <a:sym typeface="Lato"/>
              </a:defRPr>
            </a:lvl3pPr>
            <a:lvl4pPr indent="0" lvl="3" marL="0" marR="0" rtl="0" algn="ctr">
              <a:spcBef>
                <a:spcPts val="0"/>
              </a:spcBef>
              <a:buNone/>
              <a:defRPr b="0" i="0" sz="1600">
                <a:solidFill>
                  <a:srgbClr val="262626"/>
                </a:solidFill>
                <a:latin typeface="Lato"/>
                <a:ea typeface="Lato"/>
                <a:cs typeface="Lato"/>
                <a:sym typeface="Lato"/>
              </a:defRPr>
            </a:lvl4pPr>
            <a:lvl5pPr indent="0" lvl="4" marL="0" marR="0" rtl="0" algn="ctr">
              <a:spcBef>
                <a:spcPts val="0"/>
              </a:spcBef>
              <a:buNone/>
              <a:defRPr b="0" i="0" sz="1600">
                <a:solidFill>
                  <a:srgbClr val="262626"/>
                </a:solidFill>
                <a:latin typeface="Lato"/>
                <a:ea typeface="Lato"/>
                <a:cs typeface="Lato"/>
                <a:sym typeface="Lato"/>
              </a:defRPr>
            </a:lvl5pPr>
            <a:lvl6pPr indent="0" lvl="5" marL="0" marR="0" rtl="0" algn="ctr">
              <a:spcBef>
                <a:spcPts val="0"/>
              </a:spcBef>
              <a:buNone/>
              <a:defRPr b="0" i="0" sz="1600">
                <a:solidFill>
                  <a:srgbClr val="262626"/>
                </a:solidFill>
                <a:latin typeface="Lato"/>
                <a:ea typeface="Lato"/>
                <a:cs typeface="Lato"/>
                <a:sym typeface="Lato"/>
              </a:defRPr>
            </a:lvl6pPr>
            <a:lvl7pPr indent="0" lvl="6" marL="0" marR="0" rtl="0" algn="ctr">
              <a:spcBef>
                <a:spcPts val="0"/>
              </a:spcBef>
              <a:buNone/>
              <a:defRPr b="0" i="0" sz="1600">
                <a:solidFill>
                  <a:srgbClr val="262626"/>
                </a:solidFill>
                <a:latin typeface="Lato"/>
                <a:ea typeface="Lato"/>
                <a:cs typeface="Lato"/>
                <a:sym typeface="Lato"/>
              </a:defRPr>
            </a:lvl7pPr>
            <a:lvl8pPr indent="0" lvl="7" marL="0" marR="0" rtl="0" algn="ctr">
              <a:spcBef>
                <a:spcPts val="0"/>
              </a:spcBef>
              <a:buNone/>
              <a:defRPr b="0" i="0" sz="1600">
                <a:solidFill>
                  <a:srgbClr val="262626"/>
                </a:solidFill>
                <a:latin typeface="Lato"/>
                <a:ea typeface="Lato"/>
                <a:cs typeface="Lato"/>
                <a:sym typeface="Lato"/>
              </a:defRPr>
            </a:lvl8pPr>
            <a:lvl9pPr indent="0" lvl="8" marL="0" marR="0" rtl="0" algn="ctr">
              <a:spcBef>
                <a:spcPts val="0"/>
              </a:spcBef>
              <a:buNone/>
              <a:defRPr b="0" i="0" sz="1600">
                <a:solidFill>
                  <a:srgbClr val="262626"/>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
        <p:nvSpPr>
          <p:cNvPr id="43" name="Google Shape;43;p70"/>
          <p:cNvSpPr txBox="1"/>
          <p:nvPr/>
        </p:nvSpPr>
        <p:spPr>
          <a:xfrm>
            <a:off x="4583587" y="1232607"/>
            <a:ext cx="1843280"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000">
                <a:solidFill>
                  <a:srgbClr val="009393"/>
                </a:solidFill>
                <a:latin typeface="Lato"/>
                <a:ea typeface="Lato"/>
                <a:cs typeface="Lato"/>
                <a:sym typeface="Lato"/>
              </a:rPr>
              <a:t>TITRE 3</a:t>
            </a:r>
            <a:endParaRPr/>
          </a:p>
        </p:txBody>
      </p:sp>
      <p:sp>
        <p:nvSpPr>
          <p:cNvPr id="44" name="Google Shape;44;p70"/>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Slide Nr.">
  <p:cSld name="Blank with Slide Nr.">
    <p:bg>
      <p:bgPr>
        <a:solidFill>
          <a:schemeClr val="lt1"/>
        </a:solidFill>
      </p:bgPr>
    </p:bg>
    <p:spTree>
      <p:nvGrpSpPr>
        <p:cNvPr id="45" name="Shape 45"/>
        <p:cNvGrpSpPr/>
        <p:nvPr/>
      </p:nvGrpSpPr>
      <p:grpSpPr>
        <a:xfrm>
          <a:off x="0" y="0"/>
          <a:ext cx="0" cy="0"/>
          <a:chOff x="0" y="0"/>
          <a:chExt cx="0" cy="0"/>
        </a:xfrm>
      </p:grpSpPr>
      <p:sp>
        <p:nvSpPr>
          <p:cNvPr id="46" name="Google Shape;46;p71"/>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a:solidFill>
                  <a:schemeClr val="dk1"/>
                </a:solidFill>
                <a:latin typeface="Roboto Light"/>
                <a:ea typeface="Roboto Light"/>
                <a:cs typeface="Roboto Light"/>
                <a:sym typeface="Roboto Light"/>
              </a:defRPr>
            </a:lvl1pPr>
            <a:lvl2pPr indent="0" lvl="1" marL="0" marR="0" rtl="0" algn="r">
              <a:spcBef>
                <a:spcPts val="0"/>
              </a:spcBef>
              <a:buNone/>
              <a:defRPr b="0" i="0" sz="1200">
                <a:solidFill>
                  <a:schemeClr val="dk1"/>
                </a:solidFill>
                <a:latin typeface="Roboto Light"/>
                <a:ea typeface="Roboto Light"/>
                <a:cs typeface="Roboto Light"/>
                <a:sym typeface="Roboto Light"/>
              </a:defRPr>
            </a:lvl2pPr>
            <a:lvl3pPr indent="0" lvl="2" marL="0" marR="0" rtl="0" algn="r">
              <a:spcBef>
                <a:spcPts val="0"/>
              </a:spcBef>
              <a:buNone/>
              <a:defRPr b="0" i="0" sz="1200">
                <a:solidFill>
                  <a:schemeClr val="dk1"/>
                </a:solidFill>
                <a:latin typeface="Roboto Light"/>
                <a:ea typeface="Roboto Light"/>
                <a:cs typeface="Roboto Light"/>
                <a:sym typeface="Roboto Light"/>
              </a:defRPr>
            </a:lvl3pPr>
            <a:lvl4pPr indent="0" lvl="3" marL="0" marR="0" rtl="0" algn="r">
              <a:spcBef>
                <a:spcPts val="0"/>
              </a:spcBef>
              <a:buNone/>
              <a:defRPr b="0" i="0" sz="1200">
                <a:solidFill>
                  <a:schemeClr val="dk1"/>
                </a:solidFill>
                <a:latin typeface="Roboto Light"/>
                <a:ea typeface="Roboto Light"/>
                <a:cs typeface="Roboto Light"/>
                <a:sym typeface="Roboto Light"/>
              </a:defRPr>
            </a:lvl4pPr>
            <a:lvl5pPr indent="0" lvl="4" marL="0" marR="0" rtl="0" algn="r">
              <a:spcBef>
                <a:spcPts val="0"/>
              </a:spcBef>
              <a:buNone/>
              <a:defRPr b="0" i="0" sz="1200">
                <a:solidFill>
                  <a:schemeClr val="dk1"/>
                </a:solidFill>
                <a:latin typeface="Roboto Light"/>
                <a:ea typeface="Roboto Light"/>
                <a:cs typeface="Roboto Light"/>
                <a:sym typeface="Roboto Light"/>
              </a:defRPr>
            </a:lvl5pPr>
            <a:lvl6pPr indent="0" lvl="5" marL="0" marR="0" rtl="0" algn="r">
              <a:spcBef>
                <a:spcPts val="0"/>
              </a:spcBef>
              <a:buNone/>
              <a:defRPr b="0" i="0" sz="1200">
                <a:solidFill>
                  <a:schemeClr val="dk1"/>
                </a:solidFill>
                <a:latin typeface="Roboto Light"/>
                <a:ea typeface="Roboto Light"/>
                <a:cs typeface="Roboto Light"/>
                <a:sym typeface="Roboto Light"/>
              </a:defRPr>
            </a:lvl6pPr>
            <a:lvl7pPr indent="0" lvl="6" marL="0" marR="0" rtl="0" algn="r">
              <a:spcBef>
                <a:spcPts val="0"/>
              </a:spcBef>
              <a:buNone/>
              <a:defRPr b="0" i="0" sz="1200">
                <a:solidFill>
                  <a:schemeClr val="dk1"/>
                </a:solidFill>
                <a:latin typeface="Roboto Light"/>
                <a:ea typeface="Roboto Light"/>
                <a:cs typeface="Roboto Light"/>
                <a:sym typeface="Roboto Light"/>
              </a:defRPr>
            </a:lvl7pPr>
            <a:lvl8pPr indent="0" lvl="7" marL="0" marR="0" rtl="0" algn="r">
              <a:spcBef>
                <a:spcPts val="0"/>
              </a:spcBef>
              <a:buNone/>
              <a:defRPr b="0" i="0" sz="1200">
                <a:solidFill>
                  <a:schemeClr val="dk1"/>
                </a:solidFill>
                <a:latin typeface="Roboto Light"/>
                <a:ea typeface="Roboto Light"/>
                <a:cs typeface="Roboto Light"/>
                <a:sym typeface="Roboto Light"/>
              </a:defRPr>
            </a:lvl8pPr>
            <a:lvl9pPr indent="0" lvl="8" marL="0" marR="0" rtl="0" algn="r">
              <a:spcBef>
                <a:spcPts val="0"/>
              </a:spcBef>
              <a:buNone/>
              <a:defRPr b="0" i="0" sz="1200">
                <a:solidFill>
                  <a:schemeClr val="dk1"/>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fr-FR"/>
              <a:t>‹#›</a:t>
            </a:fld>
            <a:endParaRPr/>
          </a:p>
        </p:txBody>
      </p:sp>
      <p:sp>
        <p:nvSpPr>
          <p:cNvPr id="47" name="Google Shape;47;p71"/>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3.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
        <p:nvSpPr>
          <p:cNvPr id="59" name="Google Shape;59;p58"/>
          <p:cNvSpPr/>
          <p:nvPr/>
        </p:nvSpPr>
        <p:spPr>
          <a:xfrm>
            <a:off x="0" y="0"/>
            <a:ext cx="12192000" cy="37469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a:ea typeface="Lato"/>
              <a:cs typeface="Lato"/>
              <a:sym typeface="Lato"/>
            </a:endParaRPr>
          </a:p>
        </p:txBody>
      </p:sp>
      <p:sp>
        <p:nvSpPr>
          <p:cNvPr id="60" name="Google Shape;60;p58"/>
          <p:cNvSpPr/>
          <p:nvPr/>
        </p:nvSpPr>
        <p:spPr>
          <a:xfrm>
            <a:off x="0" y="374695"/>
            <a:ext cx="12192000" cy="1201231"/>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a:ea typeface="Lato"/>
              <a:cs typeface="Lato"/>
              <a:sym typeface="Lato"/>
            </a:endParaRPr>
          </a:p>
        </p:txBody>
      </p:sp>
      <p:sp>
        <p:nvSpPr>
          <p:cNvPr id="61" name="Google Shape;61;p58"/>
          <p:cNvSpPr txBox="1"/>
          <p:nvPr/>
        </p:nvSpPr>
        <p:spPr>
          <a:xfrm>
            <a:off x="6524940" y="56543"/>
            <a:ext cx="5080673"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fr-FR" sz="1200">
                <a:solidFill>
                  <a:srgbClr val="80F0FE"/>
                </a:solidFill>
                <a:latin typeface="Lato"/>
                <a:ea typeface="Lato"/>
                <a:cs typeface="Lato"/>
                <a:sym typeface="Lato"/>
              </a:rPr>
              <a:t>Primum Non Nocere</a:t>
            </a:r>
            <a:endParaRPr/>
          </a:p>
        </p:txBody>
      </p:sp>
      <p:sp>
        <p:nvSpPr>
          <p:cNvPr id="62" name="Google Shape;62;p58"/>
          <p:cNvSpPr/>
          <p:nvPr/>
        </p:nvSpPr>
        <p:spPr>
          <a:xfrm>
            <a:off x="10957719" y="1205133"/>
            <a:ext cx="647894" cy="647894"/>
          </a:xfrm>
          <a:prstGeom prst="ellipse">
            <a:avLst/>
          </a:prstGeom>
          <a:solidFill>
            <a:schemeClr val="accent6"/>
          </a:solidFill>
          <a:ln>
            <a:noFill/>
          </a:ln>
          <a:effectLst>
            <a:outerShdw blurRad="50800" rotWithShape="0" algn="ctr" dir="5400000" dist="254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ato"/>
              <a:ea typeface="Lato"/>
              <a:cs typeface="Lato"/>
              <a:sym typeface="Lato"/>
            </a:endParaRPr>
          </a:p>
        </p:txBody>
      </p:sp>
      <p:sp>
        <p:nvSpPr>
          <p:cNvPr id="63" name="Google Shape;63;p58"/>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600">
                <a:solidFill>
                  <a:schemeClr val="lt1"/>
                </a:solidFill>
                <a:latin typeface="Lato"/>
                <a:ea typeface="Lato"/>
                <a:cs typeface="Lato"/>
                <a:sym typeface="Lato"/>
              </a:defRPr>
            </a:lvl1pPr>
            <a:lvl2pPr indent="0" lvl="1" marL="0" marR="0" rtl="0" algn="ctr">
              <a:spcBef>
                <a:spcPts val="0"/>
              </a:spcBef>
              <a:buNone/>
              <a:defRPr b="0" i="0" sz="1600">
                <a:solidFill>
                  <a:schemeClr val="lt1"/>
                </a:solidFill>
                <a:latin typeface="Lato"/>
                <a:ea typeface="Lato"/>
                <a:cs typeface="Lato"/>
                <a:sym typeface="Lato"/>
              </a:defRPr>
            </a:lvl2pPr>
            <a:lvl3pPr indent="0" lvl="2" marL="0" marR="0" rtl="0" algn="ctr">
              <a:spcBef>
                <a:spcPts val="0"/>
              </a:spcBef>
              <a:buNone/>
              <a:defRPr b="0" i="0" sz="1600">
                <a:solidFill>
                  <a:schemeClr val="lt1"/>
                </a:solidFill>
                <a:latin typeface="Lato"/>
                <a:ea typeface="Lato"/>
                <a:cs typeface="Lato"/>
                <a:sym typeface="Lato"/>
              </a:defRPr>
            </a:lvl3pPr>
            <a:lvl4pPr indent="0" lvl="3" marL="0" marR="0" rtl="0" algn="ctr">
              <a:spcBef>
                <a:spcPts val="0"/>
              </a:spcBef>
              <a:buNone/>
              <a:defRPr b="0" i="0" sz="1600">
                <a:solidFill>
                  <a:schemeClr val="lt1"/>
                </a:solidFill>
                <a:latin typeface="Lato"/>
                <a:ea typeface="Lato"/>
                <a:cs typeface="Lato"/>
                <a:sym typeface="Lato"/>
              </a:defRPr>
            </a:lvl4pPr>
            <a:lvl5pPr indent="0" lvl="4" marL="0" marR="0" rtl="0" algn="ctr">
              <a:spcBef>
                <a:spcPts val="0"/>
              </a:spcBef>
              <a:buNone/>
              <a:defRPr b="0" i="0" sz="1600">
                <a:solidFill>
                  <a:schemeClr val="lt1"/>
                </a:solidFill>
                <a:latin typeface="Lato"/>
                <a:ea typeface="Lato"/>
                <a:cs typeface="Lato"/>
                <a:sym typeface="Lato"/>
              </a:defRPr>
            </a:lvl5pPr>
            <a:lvl6pPr indent="0" lvl="5" marL="0" marR="0" rtl="0" algn="ctr">
              <a:spcBef>
                <a:spcPts val="0"/>
              </a:spcBef>
              <a:buNone/>
              <a:defRPr b="0" i="0" sz="1600">
                <a:solidFill>
                  <a:schemeClr val="lt1"/>
                </a:solidFill>
                <a:latin typeface="Lato"/>
                <a:ea typeface="Lato"/>
                <a:cs typeface="Lato"/>
                <a:sym typeface="Lato"/>
              </a:defRPr>
            </a:lvl6pPr>
            <a:lvl7pPr indent="0" lvl="6" marL="0" marR="0" rtl="0" algn="ctr">
              <a:spcBef>
                <a:spcPts val="0"/>
              </a:spcBef>
              <a:buNone/>
              <a:defRPr b="0" i="0" sz="1600">
                <a:solidFill>
                  <a:schemeClr val="lt1"/>
                </a:solidFill>
                <a:latin typeface="Lato"/>
                <a:ea typeface="Lato"/>
                <a:cs typeface="Lato"/>
                <a:sym typeface="Lato"/>
              </a:defRPr>
            </a:lvl7pPr>
            <a:lvl8pPr indent="0" lvl="7" marL="0" marR="0" rtl="0" algn="ctr">
              <a:spcBef>
                <a:spcPts val="0"/>
              </a:spcBef>
              <a:buNone/>
              <a:defRPr b="0" i="0" sz="1600">
                <a:solidFill>
                  <a:schemeClr val="lt1"/>
                </a:solidFill>
                <a:latin typeface="Lato"/>
                <a:ea typeface="Lato"/>
                <a:cs typeface="Lato"/>
                <a:sym typeface="Lato"/>
              </a:defRPr>
            </a:lvl8pPr>
            <a:lvl9pPr indent="0" lvl="8" marL="0" marR="0" rtl="0" algn="ctr">
              <a:spcBef>
                <a:spcPts val="0"/>
              </a:spcBef>
              <a:buNone/>
              <a:defRPr b="0" i="0" sz="16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fr-FR"/>
              <a:t>‹#›</a:t>
            </a:fld>
            <a:endParaRPr/>
          </a:p>
        </p:txBody>
      </p:sp>
      <p:sp>
        <p:nvSpPr>
          <p:cNvPr id="64" name="Google Shape;64;p58"/>
          <p:cNvSpPr txBox="1"/>
          <p:nvPr/>
        </p:nvSpPr>
        <p:spPr>
          <a:xfrm>
            <a:off x="7340839" y="6488668"/>
            <a:ext cx="4768552"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fr-FR" sz="1200">
                <a:solidFill>
                  <a:srgbClr val="7F7F7F"/>
                </a:solidFill>
                <a:latin typeface="Calibri"/>
                <a:ea typeface="Calibri"/>
                <a:cs typeface="Calibri"/>
                <a:sym typeface="Calibri"/>
              </a:rPr>
              <a:t>© SAS Primum Non Nocere - 2022</a:t>
            </a:r>
            <a:endParaRPr i="1" sz="1200">
              <a:solidFill>
                <a:srgbClr val="7F7F7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8.gif"/><Relationship Id="rId5" Type="http://schemas.openxmlformats.org/officeDocument/2006/relationships/hyperlink" Target="https://www.1000-premiers-jours.fr/fr/les-1000-premiers-jours" TargetMode="External"/><Relationship Id="rId6" Type="http://schemas.openxmlformats.org/officeDocument/2006/relationships/hyperlink" Target="https://www.inrs.fr/risques/perturbateurs-endocriniens/effets-sur-la-sante.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www.inrs.fr/risques/perturbateurs-endocriniens/effets-sur-la-sante.html" TargetMode="External"/><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25.png"/><Relationship Id="rId7"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3.gif"/><Relationship Id="rId4" Type="http://schemas.openxmlformats.org/officeDocument/2006/relationships/image" Target="../media/image33.jpg"/><Relationship Id="rId5" Type="http://schemas.openxmlformats.org/officeDocument/2006/relationships/image" Target="../media/image32.png"/><Relationship Id="rId6"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26.png"/><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52.png"/><Relationship Id="rId13" Type="http://schemas.openxmlformats.org/officeDocument/2006/relationships/hyperlink" Target="https://www.legifrance.gouv.fr/jorf/id/JORFTEXT000048193237" TargetMode="External"/><Relationship Id="rId12" Type="http://schemas.openxmlformats.org/officeDocument/2006/relationships/hyperlink" Target="https://eur-lex.europa.eu/legal-content/FR/TXT/?uri=CELEX:32023R1545" TargetMode="External"/><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34.jpg"/><Relationship Id="rId9" Type="http://schemas.openxmlformats.org/officeDocument/2006/relationships/image" Target="../media/image36.png"/><Relationship Id="rId14" Type="http://schemas.openxmlformats.org/officeDocument/2006/relationships/image" Target="../media/image50.png"/><Relationship Id="rId5" Type="http://schemas.openxmlformats.org/officeDocument/2006/relationships/image" Target="../media/image17.png"/><Relationship Id="rId6" Type="http://schemas.openxmlformats.org/officeDocument/2006/relationships/image" Target="../media/image35.jpg"/><Relationship Id="rId7" Type="http://schemas.openxmlformats.org/officeDocument/2006/relationships/image" Target="../media/image55.png"/><Relationship Id="rId8" Type="http://schemas.openxmlformats.org/officeDocument/2006/relationships/image" Target="../media/image48.png"/></Relationships>
</file>

<file path=ppt/slides/_rels/slide24.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28.png"/><Relationship Id="rId13" Type="http://schemas.openxmlformats.org/officeDocument/2006/relationships/image" Target="../media/image41.png"/><Relationship Id="rId12" Type="http://schemas.openxmlformats.org/officeDocument/2006/relationships/image" Target="../media/image52.pn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43.jpg"/><Relationship Id="rId9" Type="http://schemas.openxmlformats.org/officeDocument/2006/relationships/image" Target="../media/image44.jpg"/><Relationship Id="rId15" Type="http://schemas.openxmlformats.org/officeDocument/2006/relationships/hyperlink" Target="https://grantthorntonfrance.sharepoint.com/:b:/r/sites/RSE-TDOutilsTrame/Accompagnement%20Oprationnel/Sant%C3%A9%20environnementale/3_ACCOMPAGNEMENT/Outils/2021-Reco%20st%C3%A9%20biberons%20HCSP.pdf?csf=1&amp;web=1&amp;e=jmIguX" TargetMode="External"/><Relationship Id="rId14" Type="http://schemas.openxmlformats.org/officeDocument/2006/relationships/hyperlink" Target="https://www.inrs.fr/publications/bdd/fichetox/fiche.html?refINRS=FICHETOX_70&amp;section=pathologieToxicologie#tab_toxiHomme" TargetMode="External"/><Relationship Id="rId5" Type="http://schemas.openxmlformats.org/officeDocument/2006/relationships/image" Target="../media/image45.jpg"/><Relationship Id="rId6" Type="http://schemas.openxmlformats.org/officeDocument/2006/relationships/image" Target="../media/image54.jpg"/><Relationship Id="rId7" Type="http://schemas.openxmlformats.org/officeDocument/2006/relationships/image" Target="../media/image42.jpg"/><Relationship Id="rId8" Type="http://schemas.openxmlformats.org/officeDocument/2006/relationships/image" Target="../media/image47.jpg"/></Relationships>
</file>

<file path=ppt/slides/_rels/slide25.xml.rels><?xml version="1.0" encoding="UTF-8" standalone="yes"?><Relationships xmlns="http://schemas.openxmlformats.org/package/2006/relationships"><Relationship Id="rId11" Type="http://schemas.openxmlformats.org/officeDocument/2006/relationships/image" Target="../media/image59.gif"/><Relationship Id="rId10" Type="http://schemas.openxmlformats.org/officeDocument/2006/relationships/image" Target="../media/image57.jpg"/><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92.jpg"/><Relationship Id="rId9" Type="http://schemas.openxmlformats.org/officeDocument/2006/relationships/image" Target="../media/image56.jpg"/><Relationship Id="rId5" Type="http://schemas.openxmlformats.org/officeDocument/2006/relationships/image" Target="../media/image28.png"/><Relationship Id="rId6" Type="http://schemas.openxmlformats.org/officeDocument/2006/relationships/image" Target="../media/image48.png"/><Relationship Id="rId7" Type="http://schemas.openxmlformats.org/officeDocument/2006/relationships/image" Target="../media/image52.png"/><Relationship Id="rId8" Type="http://schemas.openxmlformats.org/officeDocument/2006/relationships/image" Target="../media/image41.png"/></Relationships>
</file>

<file path=ppt/slides/_rels/slide26.xml.rels><?xml version="1.0" encoding="UTF-8" standalone="yes"?><Relationships xmlns="http://schemas.openxmlformats.org/package/2006/relationships"><Relationship Id="rId10" Type="http://schemas.openxmlformats.org/officeDocument/2006/relationships/hyperlink" Target="https://www.natura-sciences.com/s-adapter/plastiques-toxicite-sante787.html" TargetMode="External"/><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60.png"/><Relationship Id="rId9" Type="http://schemas.openxmlformats.org/officeDocument/2006/relationships/image" Target="../media/image41.png"/><Relationship Id="rId5" Type="http://schemas.openxmlformats.org/officeDocument/2006/relationships/image" Target="../media/image61.png"/><Relationship Id="rId6" Type="http://schemas.openxmlformats.org/officeDocument/2006/relationships/image" Target="../media/image28.png"/><Relationship Id="rId7" Type="http://schemas.openxmlformats.org/officeDocument/2006/relationships/image" Target="../media/image48.png"/><Relationship Id="rId8"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2.png"/><Relationship Id="rId4" Type="http://schemas.openxmlformats.org/officeDocument/2006/relationships/image" Target="../media/image41.png"/><Relationship Id="rId5" Type="http://schemas.openxmlformats.org/officeDocument/2006/relationships/image" Target="../media/image28.png"/><Relationship Id="rId6" Type="http://schemas.openxmlformats.org/officeDocument/2006/relationships/image" Target="../media/image48.png"/><Relationship Id="rId7" Type="http://schemas.openxmlformats.org/officeDocument/2006/relationships/image" Target="../media/image36.png"/><Relationship Id="rId8"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3.jpg"/><Relationship Id="rId4" Type="http://schemas.openxmlformats.org/officeDocument/2006/relationships/image" Target="../media/image70.jpg"/><Relationship Id="rId9"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54.jpg"/><Relationship Id="rId7" Type="http://schemas.openxmlformats.org/officeDocument/2006/relationships/image" Target="../media/image42.jpg"/><Relationship Id="rId8"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76.png"/><Relationship Id="rId4" Type="http://schemas.openxmlformats.org/officeDocument/2006/relationships/image" Target="../media/image110.png"/><Relationship Id="rId5" Type="http://schemas.openxmlformats.org/officeDocument/2006/relationships/image" Target="../media/image75.png"/><Relationship Id="rId6" Type="http://schemas.openxmlformats.org/officeDocument/2006/relationships/image" Target="../media/image56.jpg"/><Relationship Id="rId7" Type="http://schemas.openxmlformats.org/officeDocument/2006/relationships/image" Target="../media/image57.jpg"/><Relationship Id="rId8" Type="http://schemas.openxmlformats.org/officeDocument/2006/relationships/image" Target="../media/image8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image" Target="../media/image92.jpg"/><Relationship Id="rId5" Type="http://schemas.openxmlformats.org/officeDocument/2006/relationships/image" Target="../media/image82.png"/><Relationship Id="rId6" Type="http://schemas.openxmlformats.org/officeDocument/2006/relationships/image" Target="../media/image81.png"/><Relationship Id="rId7" Type="http://schemas.openxmlformats.org/officeDocument/2006/relationships/image" Target="../media/image114.jpg"/><Relationship Id="rId8" Type="http://schemas.openxmlformats.org/officeDocument/2006/relationships/image" Target="../media/image11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85.jpg"/><Relationship Id="rId4" Type="http://schemas.openxmlformats.org/officeDocument/2006/relationships/image" Target="../media/image84.jpg"/><Relationship Id="rId5" Type="http://schemas.openxmlformats.org/officeDocument/2006/relationships/image" Target="../media/image87.jpg"/><Relationship Id="rId6" Type="http://schemas.openxmlformats.org/officeDocument/2006/relationships/image" Target="../media/image8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116.jpg"/><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89.jpg"/><Relationship Id="rId4" Type="http://schemas.openxmlformats.org/officeDocument/2006/relationships/image" Target="../media/image90.jpg"/><Relationship Id="rId5" Type="http://schemas.openxmlformats.org/officeDocument/2006/relationships/image" Target="../media/image95.jpg"/><Relationship Id="rId6" Type="http://schemas.openxmlformats.org/officeDocument/2006/relationships/image" Target="../media/image88.jpg"/><Relationship Id="rId7" Type="http://schemas.openxmlformats.org/officeDocument/2006/relationships/image" Target="../media/image9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34.jpg"/><Relationship Id="rId4" Type="http://schemas.openxmlformats.org/officeDocument/2006/relationships/image" Target="../media/image17.png"/><Relationship Id="rId5" Type="http://schemas.openxmlformats.org/officeDocument/2006/relationships/image" Target="../media/image35.jpg"/><Relationship Id="rId6" Type="http://schemas.openxmlformats.org/officeDocument/2006/relationships/image" Target="../media/image98.png"/><Relationship Id="rId7"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96.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96.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0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01.png"/><Relationship Id="rId4" Type="http://schemas.openxmlformats.org/officeDocument/2006/relationships/image" Target="../media/image100.png"/><Relationship Id="rId5" Type="http://schemas.openxmlformats.org/officeDocument/2006/relationships/image" Target="../media/image103.png"/><Relationship Id="rId6" Type="http://schemas.openxmlformats.org/officeDocument/2006/relationships/image" Target="../media/image10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5.jpg"/><Relationship Id="rId11" Type="http://schemas.openxmlformats.org/officeDocument/2006/relationships/hyperlink" Target="https://www.ina.fr/ina-eclaire-actu/canicule-2003-crise-sanitaire" TargetMode="External"/><Relationship Id="rId10" Type="http://schemas.openxmlformats.org/officeDocument/2006/relationships/hyperlink" Target="https://www.urps-ml-bfc.org/proteger-patients-de-contamination-chimique-perturbateurs-endocriniens/" TargetMode="External"/><Relationship Id="rId9" Type="http://schemas.openxmlformats.org/officeDocument/2006/relationships/hyperlink" Target="https://www.futura-sciences.com/planete/definitions/developpement-durable-catastrophe-baie-minamata-6751/" TargetMode="External"/><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3.jpg"/><Relationship Id="rId8" Type="http://schemas.openxmlformats.org/officeDocument/2006/relationships/hyperlink" Target="https://www.ina.fr/ina-eclaire-actu/great-smog-pollution-londres-1952"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0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11.png"/><Relationship Id="rId4" Type="http://schemas.openxmlformats.org/officeDocument/2006/relationships/hyperlink" Target="http://www.agenceprimum.fr/" TargetMode="External"/><Relationship Id="rId5" Type="http://schemas.openxmlformats.org/officeDocument/2006/relationships/hyperlink" Target="http://www.leblogdeprimum.f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s://www.santepubliquefrance.fr/determinants-de-sante/pollution-et-sante/air/documents/enquetes-etudes/impact-de-pollution-de-l-air-ambiant-sur-la-mortalite-en-france-metropolitaine.-reduction-en-lien-avec-le-confinement-du-printemps-2020-et-nouvelle" TargetMode="External"/><Relationship Id="rId4" Type="http://schemas.openxmlformats.org/officeDocument/2006/relationships/hyperlink" Target="https://www.anses.fr/fr/content/bisph%C3%A9no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www.ecologie.gouv.fr/strategie-nationale-sur-perturbateurs-endocriniens" TargetMode="External"/><Relationship Id="rId5" Type="http://schemas.openxmlformats.org/officeDocument/2006/relationships/hyperlink" Target="https://www.who.int/publications/i/item/9789241505031" TargetMode="External"/><Relationship Id="rId6" Type="http://schemas.openxmlformats.org/officeDocument/2006/relationships/hyperlink" Target="https://www.legifrance.gouv.fr/jorf/id/JORFTEXT00004819323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
          <p:cNvSpPr txBox="1"/>
          <p:nvPr>
            <p:ph idx="1" type="body"/>
          </p:nvPr>
        </p:nvSpPr>
        <p:spPr>
          <a:xfrm>
            <a:off x="0" y="2268993"/>
            <a:ext cx="5697245" cy="19267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000"/>
              <a:buNone/>
            </a:pPr>
            <a:r>
              <a:rPr lang="fr-FR"/>
              <a:t>Santé environnementale</a:t>
            </a:r>
            <a:endParaRPr/>
          </a:p>
          <a:p>
            <a:pPr indent="0" lvl="0" marL="0" rtl="0" algn="l">
              <a:lnSpc>
                <a:spcPct val="90000"/>
              </a:lnSpc>
              <a:spcBef>
                <a:spcPts val="1000"/>
              </a:spcBef>
              <a:spcAft>
                <a:spcPts val="0"/>
              </a:spcAft>
              <a:buClr>
                <a:srgbClr val="262626"/>
              </a:buClr>
              <a:buSzPts val="4000"/>
              <a:buNone/>
            </a:pPr>
            <a:r>
              <a:rPr lang="fr-FR"/>
              <a:t>et périnatalité</a:t>
            </a:r>
            <a:endParaRPr/>
          </a:p>
        </p:txBody>
      </p:sp>
      <p:sp>
        <p:nvSpPr>
          <p:cNvPr id="125" name="Google Shape;125;p1"/>
          <p:cNvSpPr txBox="1"/>
          <p:nvPr/>
        </p:nvSpPr>
        <p:spPr>
          <a:xfrm>
            <a:off x="1735494" y="4805265"/>
            <a:ext cx="454400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fr-FR" sz="1200" u="none" cap="none" strike="noStrike">
                <a:solidFill>
                  <a:schemeClr val="accent2"/>
                </a:solidFill>
                <a:latin typeface="Lato"/>
                <a:ea typeface="Lato"/>
                <a:cs typeface="Lato"/>
                <a:sym typeface="Lato"/>
              </a:rPr>
              <a:t>Alice Gautreau</a:t>
            </a:r>
            <a:endParaRPr/>
          </a:p>
          <a:p>
            <a:pPr indent="0" lvl="0" marL="0" marR="0" rtl="0" algn="l">
              <a:spcBef>
                <a:spcPts val="0"/>
              </a:spcBef>
              <a:spcAft>
                <a:spcPts val="0"/>
              </a:spcAft>
              <a:buNone/>
            </a:pPr>
            <a:r>
              <a:rPr lang="fr-FR" sz="1200">
                <a:solidFill>
                  <a:schemeClr val="dk1"/>
                </a:solidFill>
                <a:latin typeface="Lato"/>
                <a:ea typeface="Lato"/>
                <a:cs typeface="Lato"/>
                <a:sym typeface="Lato"/>
              </a:rPr>
              <a:t>Coordinatrice Pôle Santé Environnementale</a:t>
            </a:r>
            <a:endParaRPr/>
          </a:p>
          <a:p>
            <a:pPr indent="0" lvl="0" marL="0" marR="0" rtl="0" algn="l">
              <a:spcBef>
                <a:spcPts val="0"/>
              </a:spcBef>
              <a:spcAft>
                <a:spcPts val="0"/>
              </a:spcAft>
              <a:buNone/>
            </a:pPr>
            <a:r>
              <a:rPr lang="fr-FR" sz="1200">
                <a:solidFill>
                  <a:schemeClr val="dk1"/>
                </a:solidFill>
                <a:latin typeface="Lato"/>
                <a:ea typeface="Lato"/>
                <a:cs typeface="Lato"/>
                <a:sym typeface="Lato"/>
              </a:rPr>
              <a:t>Sage-femme</a:t>
            </a:r>
            <a:endParaRPr/>
          </a:p>
          <a:p>
            <a:pPr indent="0" lvl="0" marL="0" marR="0" rtl="0" algn="l">
              <a:spcBef>
                <a:spcPts val="0"/>
              </a:spcBef>
              <a:spcAft>
                <a:spcPts val="0"/>
              </a:spcAft>
              <a:buNone/>
            </a:pPr>
            <a:r>
              <a:rPr lang="fr-FR" sz="1200">
                <a:solidFill>
                  <a:schemeClr val="dk1"/>
                </a:solidFill>
                <a:latin typeface="Lato"/>
                <a:ea typeface="Lato"/>
                <a:cs typeface="Lato"/>
                <a:sym typeface="Lato"/>
              </a:rPr>
              <a:t>alice.gautreau@fr.gt.com</a:t>
            </a:r>
            <a:endParaRPr/>
          </a:p>
          <a:p>
            <a:pPr indent="0" lvl="0" marL="0" marR="0" rtl="0" algn="l">
              <a:spcBef>
                <a:spcPts val="0"/>
              </a:spcBef>
              <a:spcAft>
                <a:spcPts val="0"/>
              </a:spcAft>
              <a:buNone/>
            </a:pPr>
            <a:r>
              <a:rPr lang="fr-FR" sz="1200">
                <a:solidFill>
                  <a:schemeClr val="dk1"/>
                </a:solidFill>
                <a:latin typeface="Lato"/>
                <a:ea typeface="Lato"/>
                <a:cs typeface="Lato"/>
                <a:sym typeface="Lato"/>
              </a:rPr>
              <a:t>Tel : 06 18 08 31 67</a:t>
            </a:r>
            <a:endParaRPr/>
          </a:p>
        </p:txBody>
      </p:sp>
      <p:sp>
        <p:nvSpPr>
          <p:cNvPr id="126" name="Google Shape;126;p1"/>
          <p:cNvSpPr txBox="1"/>
          <p:nvPr/>
        </p:nvSpPr>
        <p:spPr>
          <a:xfrm>
            <a:off x="9507749" y="594290"/>
            <a:ext cx="243122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800">
                <a:solidFill>
                  <a:schemeClr val="dk1"/>
                </a:solidFill>
                <a:latin typeface="Calibri"/>
                <a:ea typeface="Calibri"/>
                <a:cs typeface="Calibri"/>
                <a:sym typeface="Calibri"/>
              </a:rPr>
              <a:t>17/10/2024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0"/>
          <p:cNvSpPr txBox="1"/>
          <p:nvPr>
            <p:ph type="title"/>
          </p:nvPr>
        </p:nvSpPr>
        <p:spPr>
          <a:xfrm>
            <a:off x="0" y="364450"/>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Mécanisme :  plusieurs actions</a:t>
            </a:r>
            <a:endParaRPr/>
          </a:p>
        </p:txBody>
      </p:sp>
      <p:pic>
        <p:nvPicPr>
          <p:cNvPr id="223" name="Google Shape;223;p10"/>
          <p:cNvPicPr preferRelativeResize="0"/>
          <p:nvPr/>
        </p:nvPicPr>
        <p:blipFill rotWithShape="1">
          <a:blip r:embed="rId3">
            <a:alphaModFix/>
          </a:blip>
          <a:srcRect b="0" l="0" r="0" t="0"/>
          <a:stretch/>
        </p:blipFill>
        <p:spPr>
          <a:xfrm>
            <a:off x="660260" y="1959097"/>
            <a:ext cx="5909104" cy="3941867"/>
          </a:xfrm>
          <a:prstGeom prst="rect">
            <a:avLst/>
          </a:prstGeom>
          <a:noFill/>
          <a:ln>
            <a:noFill/>
          </a:ln>
        </p:spPr>
      </p:pic>
      <p:sp>
        <p:nvSpPr>
          <p:cNvPr id="224" name="Google Shape;224;p10"/>
          <p:cNvSpPr txBox="1"/>
          <p:nvPr/>
        </p:nvSpPr>
        <p:spPr>
          <a:xfrm>
            <a:off x="6675717" y="1959097"/>
            <a:ext cx="4033504" cy="40934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595959"/>
              </a:buClr>
              <a:buSzPts val="2000"/>
              <a:buFont typeface="Lato"/>
              <a:buNone/>
            </a:pPr>
            <a:r>
              <a:rPr lang="fr-FR" sz="2000">
                <a:solidFill>
                  <a:srgbClr val="595959"/>
                </a:solidFill>
                <a:latin typeface="Lato"/>
                <a:ea typeface="Lato"/>
                <a:cs typeface="Lato"/>
                <a:sym typeface="Lato"/>
              </a:rPr>
              <a:t>Ils peuvent :</a:t>
            </a:r>
            <a:endParaRPr/>
          </a:p>
          <a:p>
            <a:pPr indent="-342900" lvl="0" marL="342900" marR="0" rtl="0" algn="just">
              <a:lnSpc>
                <a:spcPct val="100000"/>
              </a:lnSpc>
              <a:spcBef>
                <a:spcPts val="0"/>
              </a:spcBef>
              <a:spcAft>
                <a:spcPts val="0"/>
              </a:spcAft>
              <a:buClr>
                <a:srgbClr val="595959"/>
              </a:buClr>
              <a:buSzPts val="2000"/>
              <a:buFont typeface="Noto Sans Symbols"/>
              <a:buChar char="▪"/>
            </a:pPr>
            <a:r>
              <a:rPr lang="fr-FR" sz="2000">
                <a:solidFill>
                  <a:srgbClr val="595959"/>
                </a:solidFill>
                <a:latin typeface="Lato"/>
                <a:ea typeface="Lato"/>
                <a:cs typeface="Lato"/>
                <a:sym typeface="Lato"/>
              </a:rPr>
              <a:t>Imiter l’action d’une hormone et provoquer des réactions inopportunes de l’organisme</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sz="2000">
              <a:solidFill>
                <a:srgbClr val="595959"/>
              </a:solidFill>
              <a:latin typeface="Lato"/>
              <a:ea typeface="Lato"/>
              <a:cs typeface="Lato"/>
              <a:sym typeface="Lato"/>
            </a:endParaRPr>
          </a:p>
          <a:p>
            <a:pPr indent="-342900" lvl="0" marL="342900" marR="0" rtl="0" algn="just">
              <a:lnSpc>
                <a:spcPct val="100000"/>
              </a:lnSpc>
              <a:spcBef>
                <a:spcPts val="0"/>
              </a:spcBef>
              <a:spcAft>
                <a:spcPts val="0"/>
              </a:spcAft>
              <a:buClr>
                <a:srgbClr val="595959"/>
              </a:buClr>
              <a:buSzPts val="2000"/>
              <a:buFont typeface="Noto Sans Symbols"/>
              <a:buChar char="▪"/>
            </a:pPr>
            <a:r>
              <a:rPr lang="fr-FR" sz="2000">
                <a:solidFill>
                  <a:srgbClr val="595959"/>
                </a:solidFill>
                <a:latin typeface="Lato"/>
                <a:ea typeface="Lato"/>
                <a:cs typeface="Lato"/>
                <a:sym typeface="Lato"/>
              </a:rPr>
              <a:t>Bloquer l’action d’une hormone en l’empêchant d’agir sur ses cellules cibles</a:t>
            </a:r>
            <a:endParaRPr/>
          </a:p>
          <a:p>
            <a:pPr indent="-215900" lvl="0" marL="342900" marR="0" rtl="0" algn="just">
              <a:lnSpc>
                <a:spcPct val="100000"/>
              </a:lnSpc>
              <a:spcBef>
                <a:spcPts val="0"/>
              </a:spcBef>
              <a:spcAft>
                <a:spcPts val="0"/>
              </a:spcAft>
              <a:buClr>
                <a:schemeClr val="dk1"/>
              </a:buClr>
              <a:buSzPts val="2000"/>
              <a:buFont typeface="Noto Sans Symbols"/>
              <a:buNone/>
            </a:pPr>
            <a:r>
              <a:t/>
            </a:r>
            <a:endParaRPr sz="2000">
              <a:solidFill>
                <a:srgbClr val="595959"/>
              </a:solidFill>
              <a:latin typeface="Lato"/>
              <a:ea typeface="Lato"/>
              <a:cs typeface="Lato"/>
              <a:sym typeface="Lato"/>
            </a:endParaRPr>
          </a:p>
          <a:p>
            <a:pPr indent="-342900" lvl="0" marL="342900" marR="0" rtl="0" algn="just">
              <a:lnSpc>
                <a:spcPct val="100000"/>
              </a:lnSpc>
              <a:spcBef>
                <a:spcPts val="0"/>
              </a:spcBef>
              <a:spcAft>
                <a:spcPts val="0"/>
              </a:spcAft>
              <a:buClr>
                <a:srgbClr val="595959"/>
              </a:buClr>
              <a:buSzPts val="2000"/>
              <a:buFont typeface="Noto Sans Symbols"/>
              <a:buChar char="▪"/>
            </a:pPr>
            <a:r>
              <a:rPr lang="fr-FR" sz="2000">
                <a:solidFill>
                  <a:srgbClr val="595959"/>
                </a:solidFill>
                <a:latin typeface="Lato"/>
                <a:ea typeface="Lato"/>
                <a:cs typeface="Lato"/>
                <a:sym typeface="Lato"/>
              </a:rPr>
              <a:t>Perturber la production, le transport, l’élimination ou la régulation d’une hormone ou de son récepteur.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1"/>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Effets non proportionnels à la dose</a:t>
            </a:r>
            <a:endParaRPr/>
          </a:p>
        </p:txBody>
      </p:sp>
      <p:sp>
        <p:nvSpPr>
          <p:cNvPr id="231" name="Google Shape;231;p11"/>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pic>
        <p:nvPicPr>
          <p:cNvPr id="232" name="Google Shape;232;p11"/>
          <p:cNvPicPr preferRelativeResize="0"/>
          <p:nvPr/>
        </p:nvPicPr>
        <p:blipFill rotWithShape="1">
          <a:blip r:embed="rId3">
            <a:alphaModFix/>
          </a:blip>
          <a:srcRect b="0" l="0" r="0" t="0"/>
          <a:stretch/>
        </p:blipFill>
        <p:spPr>
          <a:xfrm>
            <a:off x="3193451" y="2464010"/>
            <a:ext cx="4221846" cy="2964437"/>
          </a:xfrm>
          <a:prstGeom prst="rect">
            <a:avLst/>
          </a:prstGeom>
          <a:noFill/>
          <a:ln>
            <a:noFill/>
          </a:ln>
        </p:spPr>
      </p:pic>
      <p:pic>
        <p:nvPicPr>
          <p:cNvPr id="233" name="Google Shape;233;p11"/>
          <p:cNvPicPr preferRelativeResize="0"/>
          <p:nvPr/>
        </p:nvPicPr>
        <p:blipFill rotWithShape="1">
          <a:blip r:embed="rId4">
            <a:alphaModFix/>
          </a:blip>
          <a:srcRect b="0" l="0" r="0" t="0"/>
          <a:stretch/>
        </p:blipFill>
        <p:spPr>
          <a:xfrm>
            <a:off x="502157" y="2958302"/>
            <a:ext cx="1812551" cy="2064565"/>
          </a:xfrm>
          <a:prstGeom prst="rect">
            <a:avLst/>
          </a:prstGeom>
          <a:noFill/>
          <a:ln>
            <a:noFill/>
          </a:ln>
        </p:spPr>
      </p:pic>
      <p:cxnSp>
        <p:nvCxnSpPr>
          <p:cNvPr id="234" name="Google Shape;234;p11"/>
          <p:cNvCxnSpPr/>
          <p:nvPr/>
        </p:nvCxnSpPr>
        <p:spPr>
          <a:xfrm>
            <a:off x="3087664" y="2644230"/>
            <a:ext cx="0" cy="2489531"/>
          </a:xfrm>
          <a:prstGeom prst="straightConnector1">
            <a:avLst/>
          </a:prstGeom>
          <a:noFill/>
          <a:ln cap="flat" cmpd="sng" w="28575">
            <a:solidFill>
              <a:schemeClr val="dk1"/>
            </a:solidFill>
            <a:prstDash val="solid"/>
            <a:miter lim="800000"/>
            <a:headEnd len="sm" w="sm" type="none"/>
            <a:tailEnd len="sm" w="sm" type="none"/>
          </a:ln>
        </p:spPr>
      </p:cxnSp>
      <p:sp>
        <p:nvSpPr>
          <p:cNvPr id="235" name="Google Shape;235;p11"/>
          <p:cNvSpPr txBox="1"/>
          <p:nvPr/>
        </p:nvSpPr>
        <p:spPr>
          <a:xfrm>
            <a:off x="3583243" y="2048512"/>
            <a:ext cx="317381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fr-FR" sz="1050" u="sng">
                <a:solidFill>
                  <a:schemeClr val="dk1"/>
                </a:solidFill>
                <a:latin typeface="Lato"/>
                <a:ea typeface="Lato"/>
                <a:cs typeface="Lato"/>
                <a:sym typeface="Lato"/>
              </a:rPr>
              <a:t>Effets faibles doses et courbes « non monotones » (d’après Vandenberg LN et al. Endocrin Rev. 2012)</a:t>
            </a:r>
            <a:endParaRPr/>
          </a:p>
        </p:txBody>
      </p:sp>
      <p:sp>
        <p:nvSpPr>
          <p:cNvPr id="236" name="Google Shape;236;p11"/>
          <p:cNvSpPr txBox="1"/>
          <p:nvPr/>
        </p:nvSpPr>
        <p:spPr>
          <a:xfrm>
            <a:off x="967747" y="2085244"/>
            <a:ext cx="317381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fr-FR" sz="1050" u="sng">
                <a:solidFill>
                  <a:schemeClr val="dk1"/>
                </a:solidFill>
                <a:latin typeface="Lato"/>
                <a:ea typeface="Lato"/>
                <a:cs typeface="Lato"/>
                <a:sym typeface="Lato"/>
              </a:rPr>
              <a:t>Effets dose linéaire</a:t>
            </a:r>
            <a:endParaRPr/>
          </a:p>
        </p:txBody>
      </p:sp>
      <p:grpSp>
        <p:nvGrpSpPr>
          <p:cNvPr id="237" name="Google Shape;237;p11"/>
          <p:cNvGrpSpPr/>
          <p:nvPr/>
        </p:nvGrpSpPr>
        <p:grpSpPr>
          <a:xfrm>
            <a:off x="7799842" y="2735109"/>
            <a:ext cx="4299100" cy="1931306"/>
            <a:chOff x="7799842" y="2735109"/>
            <a:chExt cx="4299100" cy="1931306"/>
          </a:xfrm>
        </p:grpSpPr>
        <p:sp>
          <p:nvSpPr>
            <p:cNvPr id="238" name="Google Shape;238;p11"/>
            <p:cNvSpPr/>
            <p:nvPr/>
          </p:nvSpPr>
          <p:spPr>
            <a:xfrm>
              <a:off x="7799842" y="2735109"/>
              <a:ext cx="4299100" cy="1931306"/>
            </a:xfrm>
            <a:prstGeom prst="rect">
              <a:avLst/>
            </a:prstGeom>
            <a:solidFill>
              <a:srgbClr val="D8D8D8"/>
            </a:solid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vertissement avec un remplissage uni" id="239" name="Google Shape;239;p11"/>
            <p:cNvPicPr preferRelativeResize="0"/>
            <p:nvPr/>
          </p:nvPicPr>
          <p:blipFill rotWithShape="1">
            <a:blip r:embed="rId5">
              <a:alphaModFix/>
            </a:blip>
            <a:srcRect b="0" l="0" r="0" t="0"/>
            <a:stretch/>
          </p:blipFill>
          <p:spPr>
            <a:xfrm>
              <a:off x="9329339" y="2779723"/>
              <a:ext cx="914400" cy="914400"/>
            </a:xfrm>
            <a:prstGeom prst="rect">
              <a:avLst/>
            </a:prstGeom>
            <a:noFill/>
            <a:ln>
              <a:noFill/>
            </a:ln>
          </p:spPr>
        </p:pic>
        <p:sp>
          <p:nvSpPr>
            <p:cNvPr id="240" name="Google Shape;240;p11"/>
            <p:cNvSpPr txBox="1"/>
            <p:nvPr/>
          </p:nvSpPr>
          <p:spPr>
            <a:xfrm>
              <a:off x="7984273" y="3789289"/>
              <a:ext cx="39800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Lato"/>
                  <a:ea typeface="Lato"/>
                  <a:cs typeface="Lato"/>
                  <a:sym typeface="Lato"/>
                </a:rPr>
                <a:t>LA DOSE NE FAIT PLUS LE POISON</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2"/>
          <p:cNvSpPr/>
          <p:nvPr/>
        </p:nvSpPr>
        <p:spPr>
          <a:xfrm>
            <a:off x="1918333" y="3031804"/>
            <a:ext cx="3962400" cy="1567543"/>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2"/>
          <p:cNvSpPr txBox="1"/>
          <p:nvPr/>
        </p:nvSpPr>
        <p:spPr>
          <a:xfrm>
            <a:off x="393518" y="6122033"/>
            <a:ext cx="621506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a:solidFill>
                  <a:srgbClr val="20B8CC"/>
                </a:solidFill>
                <a:latin typeface="Calibri"/>
                <a:ea typeface="Calibri"/>
                <a:cs typeface="Calibri"/>
                <a:sym typeface="Calibri"/>
              </a:rPr>
              <a:t>Sources : INRS </a:t>
            </a:r>
            <a:endParaRPr/>
          </a:p>
          <a:p>
            <a:pPr indent="0" lvl="0" marL="0" marR="0" rtl="0" algn="l">
              <a:spcBef>
                <a:spcPts val="0"/>
              </a:spcBef>
              <a:spcAft>
                <a:spcPts val="0"/>
              </a:spcAft>
              <a:buNone/>
            </a:pPr>
            <a:r>
              <a:rPr lang="fr-FR" sz="1400">
                <a:solidFill>
                  <a:srgbClr val="20B8CC"/>
                </a:solidFill>
                <a:latin typeface="Calibri"/>
                <a:ea typeface="Calibri"/>
                <a:cs typeface="Calibri"/>
                <a:sym typeface="Calibri"/>
              </a:rPr>
              <a:t>inrs.fr/risques/perturbateurs-endocriniens/definition-mecanismes-action.html</a:t>
            </a:r>
            <a:endParaRPr sz="1400">
              <a:solidFill>
                <a:srgbClr val="20B8CC"/>
              </a:solidFill>
              <a:latin typeface="Calibri"/>
              <a:ea typeface="Calibri"/>
              <a:cs typeface="Calibri"/>
              <a:sym typeface="Calibri"/>
            </a:endParaRPr>
          </a:p>
        </p:txBody>
      </p:sp>
      <p:sp>
        <p:nvSpPr>
          <p:cNvPr id="249" name="Google Shape;249;p12"/>
          <p:cNvSpPr txBox="1"/>
          <p:nvPr>
            <p:ph type="title"/>
          </p:nvPr>
        </p:nvSpPr>
        <p:spPr>
          <a:xfrm>
            <a:off x="526941" y="532174"/>
            <a:ext cx="11351487" cy="814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Lato"/>
              <a:buNone/>
            </a:pPr>
            <a:r>
              <a:rPr lang="fr-FR" sz="3200"/>
              <a:t>Les effets additionnels</a:t>
            </a:r>
            <a:endParaRPr/>
          </a:p>
        </p:txBody>
      </p:sp>
      <p:sp>
        <p:nvSpPr>
          <p:cNvPr id="250" name="Google Shape;250;p12"/>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251" name="Google Shape;251;p12"/>
          <p:cNvSpPr txBox="1"/>
          <p:nvPr>
            <p:ph idx="1" type="body"/>
          </p:nvPr>
        </p:nvSpPr>
        <p:spPr>
          <a:xfrm>
            <a:off x="526942" y="0"/>
            <a:ext cx="7140597" cy="36911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200"/>
              <a:buNone/>
            </a:pPr>
            <a:r>
              <a:t/>
            </a:r>
            <a:endParaRPr/>
          </a:p>
        </p:txBody>
      </p:sp>
      <p:sp>
        <p:nvSpPr>
          <p:cNvPr id="252" name="Google Shape;252;p12"/>
          <p:cNvSpPr/>
          <p:nvPr/>
        </p:nvSpPr>
        <p:spPr>
          <a:xfrm>
            <a:off x="6281618" y="3031803"/>
            <a:ext cx="3962400" cy="156754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2"/>
          <p:cNvSpPr txBox="1"/>
          <p:nvPr/>
        </p:nvSpPr>
        <p:spPr>
          <a:xfrm>
            <a:off x="7060889" y="3584742"/>
            <a:ext cx="240385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400">
                <a:solidFill>
                  <a:srgbClr val="7F7F7F"/>
                </a:solidFill>
                <a:latin typeface="Lato"/>
                <a:ea typeface="Lato"/>
                <a:cs typeface="Lato"/>
                <a:sym typeface="Lato"/>
              </a:rPr>
              <a:t>Effet cocktail</a:t>
            </a:r>
            <a:endParaRPr/>
          </a:p>
        </p:txBody>
      </p:sp>
      <p:sp>
        <p:nvSpPr>
          <p:cNvPr id="254" name="Google Shape;254;p12"/>
          <p:cNvSpPr txBox="1"/>
          <p:nvPr/>
        </p:nvSpPr>
        <p:spPr>
          <a:xfrm>
            <a:off x="2071631" y="3584742"/>
            <a:ext cx="365580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2400">
                <a:solidFill>
                  <a:srgbClr val="7F7F7F"/>
                </a:solidFill>
                <a:latin typeface="Lato"/>
                <a:ea typeface="Lato"/>
                <a:cs typeface="Lato"/>
                <a:sym typeface="Lato"/>
              </a:rPr>
              <a:t>Effet cumulatif</a:t>
            </a:r>
            <a:endParaRPr/>
          </a:p>
        </p:txBody>
      </p:sp>
      <p:sp>
        <p:nvSpPr>
          <p:cNvPr id="255" name="Google Shape;255;p12"/>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3"/>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Les différents polluants</a:t>
            </a:r>
            <a:endParaRPr/>
          </a:p>
        </p:txBody>
      </p:sp>
      <p:sp>
        <p:nvSpPr>
          <p:cNvPr id="262" name="Google Shape;262;p13"/>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263" name="Google Shape;263;p13"/>
          <p:cNvSpPr txBox="1"/>
          <p:nvPr/>
        </p:nvSpPr>
        <p:spPr>
          <a:xfrm>
            <a:off x="3392772" y="2113006"/>
            <a:ext cx="5498757"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595959"/>
                </a:solidFill>
                <a:latin typeface="Lato"/>
                <a:ea typeface="Lato"/>
                <a:cs typeface="Lato"/>
                <a:sym typeface="Lato"/>
              </a:rPr>
              <a:t>Composés organiques volatils (COV)</a:t>
            </a:r>
            <a:endParaRPr/>
          </a:p>
          <a:p>
            <a:pPr indent="0" lvl="0" marL="0" marR="0" rtl="0" algn="l">
              <a:spcBef>
                <a:spcPts val="0"/>
              </a:spcBef>
              <a:spcAft>
                <a:spcPts val="0"/>
              </a:spcAft>
              <a:buNone/>
            </a:pPr>
            <a:r>
              <a:t/>
            </a:r>
            <a:endParaRPr sz="1800">
              <a:solidFill>
                <a:srgbClr val="595959"/>
              </a:solidFill>
              <a:latin typeface="Lato"/>
              <a:ea typeface="Lato"/>
              <a:cs typeface="Lato"/>
              <a:sym typeface="Lato"/>
            </a:endParaRPr>
          </a:p>
          <a:p>
            <a:pPr indent="0" lvl="0" marL="0" marR="0" rtl="0" algn="l">
              <a:spcBef>
                <a:spcPts val="0"/>
              </a:spcBef>
              <a:spcAft>
                <a:spcPts val="0"/>
              </a:spcAft>
              <a:buNone/>
            </a:pPr>
            <a:r>
              <a:rPr lang="fr-FR" sz="1800">
                <a:solidFill>
                  <a:srgbClr val="595959"/>
                </a:solidFill>
                <a:latin typeface="Lato"/>
                <a:ea typeface="Lato"/>
                <a:cs typeface="Lato"/>
                <a:sym typeface="Lato"/>
              </a:rPr>
              <a:t>Substances CMR</a:t>
            </a:r>
            <a:endParaRPr/>
          </a:p>
          <a:p>
            <a:pPr indent="0" lvl="0" marL="0" marR="0" rtl="0" algn="l">
              <a:spcBef>
                <a:spcPts val="0"/>
              </a:spcBef>
              <a:spcAft>
                <a:spcPts val="0"/>
              </a:spcAft>
              <a:buNone/>
            </a:pPr>
            <a:r>
              <a:t/>
            </a:r>
            <a:endParaRPr sz="1800">
              <a:solidFill>
                <a:srgbClr val="595959"/>
              </a:solidFill>
              <a:latin typeface="Lato"/>
              <a:ea typeface="Lato"/>
              <a:cs typeface="Lato"/>
              <a:sym typeface="Lato"/>
            </a:endParaRPr>
          </a:p>
          <a:p>
            <a:pPr indent="0" lvl="0" marL="0" marR="0" rtl="0" algn="l">
              <a:spcBef>
                <a:spcPts val="0"/>
              </a:spcBef>
              <a:spcAft>
                <a:spcPts val="0"/>
              </a:spcAft>
              <a:buNone/>
            </a:pPr>
            <a:r>
              <a:rPr lang="fr-FR" sz="1800">
                <a:solidFill>
                  <a:srgbClr val="595959"/>
                </a:solidFill>
                <a:latin typeface="Lato"/>
                <a:ea typeface="Lato"/>
                <a:cs typeface="Lato"/>
                <a:sym typeface="Lato"/>
              </a:rPr>
              <a:t>Particules fines</a:t>
            </a:r>
            <a:endParaRPr/>
          </a:p>
          <a:p>
            <a:pPr indent="0" lvl="0" marL="0" marR="0" rtl="0" algn="l">
              <a:spcBef>
                <a:spcPts val="0"/>
              </a:spcBef>
              <a:spcAft>
                <a:spcPts val="0"/>
              </a:spcAft>
              <a:buNone/>
            </a:pPr>
            <a:r>
              <a:t/>
            </a:r>
            <a:endParaRPr sz="1800">
              <a:solidFill>
                <a:srgbClr val="595959"/>
              </a:solidFill>
              <a:latin typeface="Lato"/>
              <a:ea typeface="Lato"/>
              <a:cs typeface="Lato"/>
              <a:sym typeface="Lato"/>
            </a:endParaRPr>
          </a:p>
          <a:p>
            <a:pPr indent="0" lvl="0" marL="0" marR="0" rtl="0" algn="l">
              <a:spcBef>
                <a:spcPts val="0"/>
              </a:spcBef>
              <a:spcAft>
                <a:spcPts val="0"/>
              </a:spcAft>
              <a:buNone/>
            </a:pPr>
            <a:r>
              <a:rPr lang="fr-FR" sz="1800">
                <a:solidFill>
                  <a:srgbClr val="595959"/>
                </a:solidFill>
                <a:latin typeface="Lato"/>
                <a:ea typeface="Lato"/>
                <a:cs typeface="Lato"/>
                <a:sym typeface="Lato"/>
              </a:rPr>
              <a:t>Nanoparticules</a:t>
            </a:r>
            <a:endParaRPr/>
          </a:p>
          <a:p>
            <a:pPr indent="0" lvl="0" marL="0" marR="0" rtl="0" algn="l">
              <a:spcBef>
                <a:spcPts val="0"/>
              </a:spcBef>
              <a:spcAft>
                <a:spcPts val="0"/>
              </a:spcAft>
              <a:buNone/>
            </a:pPr>
            <a:r>
              <a:t/>
            </a:r>
            <a:endParaRPr sz="1800">
              <a:solidFill>
                <a:srgbClr val="595959"/>
              </a:solidFill>
              <a:latin typeface="Lato"/>
              <a:ea typeface="Lato"/>
              <a:cs typeface="Lato"/>
              <a:sym typeface="Lato"/>
            </a:endParaRPr>
          </a:p>
          <a:p>
            <a:pPr indent="0" lvl="0" marL="0" marR="0" rtl="0" algn="l">
              <a:spcBef>
                <a:spcPts val="0"/>
              </a:spcBef>
              <a:spcAft>
                <a:spcPts val="0"/>
              </a:spcAft>
              <a:buNone/>
            </a:pPr>
            <a:r>
              <a:rPr lang="fr-FR" sz="1800">
                <a:solidFill>
                  <a:srgbClr val="595959"/>
                </a:solidFill>
                <a:latin typeface="Lato"/>
                <a:ea typeface="Lato"/>
                <a:cs typeface="Lato"/>
                <a:sym typeface="Lato"/>
              </a:rPr>
              <a:t>Additifs controversés</a:t>
            </a:r>
            <a:endParaRPr/>
          </a:p>
          <a:p>
            <a:pPr indent="0" lvl="0" marL="0" marR="0" rtl="0" algn="l">
              <a:spcBef>
                <a:spcPts val="0"/>
              </a:spcBef>
              <a:spcAft>
                <a:spcPts val="0"/>
              </a:spcAft>
              <a:buNone/>
            </a:pPr>
            <a:r>
              <a:t/>
            </a:r>
            <a:endParaRPr sz="1800">
              <a:solidFill>
                <a:srgbClr val="595959"/>
              </a:solidFill>
              <a:latin typeface="Lato"/>
              <a:ea typeface="Lato"/>
              <a:cs typeface="Lato"/>
              <a:sym typeface="Lato"/>
            </a:endParaRPr>
          </a:p>
          <a:p>
            <a:pPr indent="0" lvl="0" marL="0" marR="0" rtl="0" algn="l">
              <a:spcBef>
                <a:spcPts val="0"/>
              </a:spcBef>
              <a:spcAft>
                <a:spcPts val="0"/>
              </a:spcAft>
              <a:buNone/>
            </a:pPr>
            <a:r>
              <a:rPr lang="fr-FR" sz="1800">
                <a:solidFill>
                  <a:srgbClr val="595959"/>
                </a:solidFill>
                <a:latin typeface="Lato"/>
                <a:ea typeface="Lato"/>
                <a:cs typeface="Lato"/>
                <a:sym typeface="Lato"/>
              </a:rPr>
              <a:t>Allergènes</a:t>
            </a:r>
            <a:endParaRPr/>
          </a:p>
          <a:p>
            <a:pPr indent="0" lvl="0" marL="0" marR="0" rtl="0" algn="l">
              <a:spcBef>
                <a:spcPts val="0"/>
              </a:spcBef>
              <a:spcAft>
                <a:spcPts val="0"/>
              </a:spcAft>
              <a:buNone/>
            </a:pPr>
            <a:r>
              <a:rPr lang="fr-FR" sz="1800">
                <a:solidFill>
                  <a:srgbClr val="595959"/>
                </a:solidFill>
                <a:latin typeface="Lato"/>
                <a:ea typeface="Lato"/>
                <a:cs typeface="Lato"/>
                <a:sym typeface="Lato"/>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4"/>
          <p:cNvSpPr txBox="1"/>
          <p:nvPr>
            <p:ph idx="1" type="body"/>
          </p:nvPr>
        </p:nvSpPr>
        <p:spPr>
          <a:xfrm>
            <a:off x="1311275" y="2779045"/>
            <a:ext cx="6075363" cy="1194817"/>
          </a:xfrm>
          <a:prstGeom prst="rect">
            <a:avLst/>
          </a:prstGeom>
          <a:noFill/>
          <a:ln>
            <a:noFill/>
          </a:ln>
        </p:spPr>
        <p:txBody>
          <a:bodyPr anchorCtr="0" anchor="ctr" bIns="45700" lIns="91425" spcFirstLastPara="1" rIns="91425" wrap="square" tIns="45700">
            <a:normAutofit lnSpcReduction="10000"/>
          </a:bodyPr>
          <a:lstStyle/>
          <a:p>
            <a:pPr indent="0" lvl="0" marL="0" rtl="0" algn="r">
              <a:lnSpc>
                <a:spcPct val="90000"/>
              </a:lnSpc>
              <a:spcBef>
                <a:spcPts val="0"/>
              </a:spcBef>
              <a:spcAft>
                <a:spcPts val="0"/>
              </a:spcAft>
              <a:buClr>
                <a:schemeClr val="dk1"/>
              </a:buClr>
              <a:buSzPts val="4400"/>
              <a:buNone/>
            </a:pPr>
            <a:r>
              <a:rPr lang="fr-FR"/>
              <a:t>La maternité, un lieu stratégique</a:t>
            </a:r>
            <a:endParaRPr/>
          </a:p>
        </p:txBody>
      </p:sp>
      <p:sp>
        <p:nvSpPr>
          <p:cNvPr id="270" name="Google Shape;270;p14"/>
          <p:cNvSpPr txBox="1"/>
          <p:nvPr>
            <p:ph idx="2" type="body"/>
          </p:nvPr>
        </p:nvSpPr>
        <p:spPr>
          <a:xfrm>
            <a:off x="7595616" y="2767584"/>
            <a:ext cx="1194816" cy="1194816"/>
          </a:xfrm>
          <a:prstGeom prst="rect">
            <a:avLst/>
          </a:prstGeom>
          <a:noFill/>
          <a:ln>
            <a:noFill/>
          </a:ln>
        </p:spPr>
        <p:txBody>
          <a:bodyPr anchorCtr="0" anchor="ctr" bIns="0" lIns="0" spcFirstLastPara="1" rIns="18000" wrap="square" tIns="108000">
            <a:noAutofit/>
          </a:bodyPr>
          <a:lstStyle/>
          <a:p>
            <a:pPr indent="0" lvl="0" marL="0" rtl="0" algn="ctr">
              <a:lnSpc>
                <a:spcPct val="90000"/>
              </a:lnSpc>
              <a:spcBef>
                <a:spcPts val="0"/>
              </a:spcBef>
              <a:spcAft>
                <a:spcPts val="0"/>
              </a:spcAft>
              <a:buClr>
                <a:schemeClr val="dk1"/>
              </a:buClr>
              <a:buSzPts val="5400"/>
              <a:buNone/>
            </a:pPr>
            <a:r>
              <a:rPr lang="fr-FR"/>
              <a:t>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txBox="1"/>
          <p:nvPr>
            <p:ph type="title"/>
          </p:nvPr>
        </p:nvSpPr>
        <p:spPr>
          <a:xfrm>
            <a:off x="0" y="365680"/>
            <a:ext cx="11230421" cy="78489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Lato"/>
              <a:buNone/>
            </a:pPr>
            <a:r>
              <a:rPr lang="fr-FR"/>
              <a:t>Des populations plus vulnérables</a:t>
            </a:r>
            <a:endParaRPr/>
          </a:p>
        </p:txBody>
      </p:sp>
      <p:sp>
        <p:nvSpPr>
          <p:cNvPr id="277" name="Google Shape;277;p15"/>
          <p:cNvSpPr/>
          <p:nvPr/>
        </p:nvSpPr>
        <p:spPr>
          <a:xfrm>
            <a:off x="231361" y="1970172"/>
            <a:ext cx="4262434"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2000"/>
              <a:buFont typeface="Lato"/>
              <a:buNone/>
            </a:pPr>
            <a:r>
              <a:rPr b="0" i="0" lang="fr-FR" sz="2000" u="none" cap="none" strike="noStrike">
                <a:solidFill>
                  <a:srgbClr val="7F7F7F"/>
                </a:solidFill>
                <a:latin typeface="Lato"/>
                <a:ea typeface="Lato"/>
                <a:cs typeface="Lato"/>
                <a:sym typeface="Lato"/>
              </a:rPr>
              <a:t>Période des </a:t>
            </a:r>
            <a:r>
              <a:rPr b="1" i="0" lang="fr-FR" sz="2800" u="none" cap="none" strike="noStrike">
                <a:solidFill>
                  <a:srgbClr val="7F7F7F"/>
                </a:solidFill>
                <a:latin typeface="Lato"/>
                <a:ea typeface="Lato"/>
                <a:cs typeface="Lato"/>
                <a:sym typeface="Lato"/>
              </a:rPr>
              <a:t>1000 jours </a:t>
            </a:r>
            <a:r>
              <a:rPr b="0" i="0" lang="fr-FR" sz="2000" u="none" cap="none" strike="noStrike">
                <a:solidFill>
                  <a:srgbClr val="7F7F7F"/>
                </a:solidFill>
                <a:latin typeface="Lato"/>
                <a:ea typeface="Lato"/>
                <a:cs typeface="Lato"/>
                <a:sym typeface="Lato"/>
              </a:rPr>
              <a:t>= déterminante pour la santé</a:t>
            </a:r>
            <a:endParaRPr/>
          </a:p>
          <a:p>
            <a:pPr indent="0" lvl="0" marL="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7F7F7F"/>
              </a:solidFill>
              <a:latin typeface="Calibri"/>
              <a:ea typeface="Calibri"/>
              <a:cs typeface="Calibri"/>
              <a:sym typeface="Calibri"/>
            </a:endParaRPr>
          </a:p>
        </p:txBody>
      </p:sp>
      <p:pic>
        <p:nvPicPr>
          <p:cNvPr descr="Flèches de chevron contour" id="278" name="Google Shape;278;p15"/>
          <p:cNvPicPr preferRelativeResize="0"/>
          <p:nvPr/>
        </p:nvPicPr>
        <p:blipFill rotWithShape="1">
          <a:blip r:embed="rId3">
            <a:alphaModFix/>
          </a:blip>
          <a:srcRect b="0" l="0" r="0" t="0"/>
          <a:stretch/>
        </p:blipFill>
        <p:spPr>
          <a:xfrm>
            <a:off x="418746" y="2949485"/>
            <a:ext cx="1147969" cy="1147969"/>
          </a:xfrm>
          <a:prstGeom prst="rect">
            <a:avLst/>
          </a:prstGeom>
          <a:noFill/>
          <a:ln>
            <a:noFill/>
          </a:ln>
        </p:spPr>
      </p:pic>
      <p:sp>
        <p:nvSpPr>
          <p:cNvPr id="279" name="Google Shape;279;p15"/>
          <p:cNvSpPr txBox="1"/>
          <p:nvPr/>
        </p:nvSpPr>
        <p:spPr>
          <a:xfrm>
            <a:off x="1486882" y="2987261"/>
            <a:ext cx="3523957"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2800"/>
              <a:buFont typeface="Lato"/>
              <a:buNone/>
            </a:pPr>
            <a:r>
              <a:rPr b="0" i="0" lang="fr-FR" sz="2800" u="none" cap="none" strike="noStrike">
                <a:solidFill>
                  <a:srgbClr val="7F7F7F"/>
                </a:solidFill>
                <a:latin typeface="Lato"/>
                <a:ea typeface="Lato"/>
                <a:cs typeface="Lato"/>
                <a:sym typeface="Lato"/>
              </a:rPr>
              <a:t>Fenêtres </a:t>
            </a:r>
            <a:r>
              <a:rPr lang="fr-FR" sz="2800">
                <a:solidFill>
                  <a:srgbClr val="7F7F7F"/>
                </a:solidFill>
                <a:latin typeface="Lato"/>
                <a:ea typeface="Lato"/>
                <a:cs typeface="Lato"/>
                <a:sym typeface="Lato"/>
              </a:rPr>
              <a:t>d'opportunités</a:t>
            </a:r>
            <a:endParaRPr b="0" i="0" sz="2800" u="none" cap="none" strike="noStrike">
              <a:solidFill>
                <a:srgbClr val="7F7F7F"/>
              </a:solidFill>
              <a:latin typeface="Lato"/>
              <a:ea typeface="Lato"/>
              <a:cs typeface="Lato"/>
              <a:sym typeface="Lato"/>
            </a:endParaRPr>
          </a:p>
        </p:txBody>
      </p:sp>
      <p:pic>
        <p:nvPicPr>
          <p:cNvPr id="280" name="Google Shape;280;p15"/>
          <p:cNvPicPr preferRelativeResize="0"/>
          <p:nvPr/>
        </p:nvPicPr>
        <p:blipFill rotWithShape="1">
          <a:blip r:embed="rId4">
            <a:alphaModFix/>
          </a:blip>
          <a:srcRect b="0" l="0" r="0" t="0"/>
          <a:stretch/>
        </p:blipFill>
        <p:spPr>
          <a:xfrm>
            <a:off x="4272105" y="1308292"/>
            <a:ext cx="7919895" cy="5549708"/>
          </a:xfrm>
          <a:prstGeom prst="rect">
            <a:avLst/>
          </a:prstGeom>
          <a:noFill/>
          <a:ln>
            <a:noFill/>
          </a:ln>
        </p:spPr>
      </p:pic>
      <p:sp>
        <p:nvSpPr>
          <p:cNvPr id="281" name="Google Shape;281;p15"/>
          <p:cNvSpPr txBox="1"/>
          <p:nvPr/>
        </p:nvSpPr>
        <p:spPr>
          <a:xfrm>
            <a:off x="219577" y="4344996"/>
            <a:ext cx="3738812" cy="1815882"/>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fr-FR" sz="1400">
                <a:solidFill>
                  <a:srgbClr val="7F7F7F"/>
                </a:solidFill>
                <a:latin typeface="Lato"/>
                <a:ea typeface="Lato"/>
                <a:cs typeface="Lato"/>
                <a:sym typeface="Lato"/>
              </a:rPr>
              <a:t>Certaines expériences négatives pourront venir augmenter son risque de développer un certain nombre de </a:t>
            </a:r>
            <a:r>
              <a:rPr b="1" i="1" lang="fr-FR" sz="1400">
                <a:solidFill>
                  <a:srgbClr val="7F7F7F"/>
                </a:solidFill>
                <a:latin typeface="Lato"/>
                <a:ea typeface="Lato"/>
                <a:cs typeface="Lato"/>
                <a:sym typeface="Lato"/>
              </a:rPr>
              <a:t>maladies chroniques, une obésité, des comportements liés à des addictions</a:t>
            </a:r>
            <a:r>
              <a:rPr b="0" i="0" lang="fr-FR" sz="1400">
                <a:solidFill>
                  <a:srgbClr val="7F7F7F"/>
                </a:solidFill>
                <a:latin typeface="Lato"/>
                <a:ea typeface="Lato"/>
                <a:cs typeface="Lato"/>
                <a:sym typeface="Lato"/>
              </a:rPr>
              <a:t>.</a:t>
            </a:r>
            <a:endParaRPr/>
          </a:p>
          <a:p>
            <a:pPr indent="0" lvl="0" marL="0" marR="0" rtl="0" algn="just">
              <a:spcBef>
                <a:spcPts val="0"/>
              </a:spcBef>
              <a:spcAft>
                <a:spcPts val="0"/>
              </a:spcAft>
              <a:buNone/>
            </a:pPr>
            <a:r>
              <a:rPr b="0" i="0" lang="fr-FR" sz="1400">
                <a:solidFill>
                  <a:srgbClr val="7F7F7F"/>
                </a:solidFill>
                <a:latin typeface="Lato"/>
                <a:ea typeface="Lato"/>
                <a:cs typeface="Lato"/>
                <a:sym typeface="Lato"/>
              </a:rPr>
              <a:t>A l’inverse, les expériences positives auront un impact positif sur sa santé, tout au long de sa vie.</a:t>
            </a:r>
            <a:endParaRPr/>
          </a:p>
        </p:txBody>
      </p:sp>
      <p:sp>
        <p:nvSpPr>
          <p:cNvPr id="282" name="Google Shape;282;p15"/>
          <p:cNvSpPr txBox="1"/>
          <p:nvPr/>
        </p:nvSpPr>
        <p:spPr>
          <a:xfrm>
            <a:off x="219577" y="6396816"/>
            <a:ext cx="854843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5">
                  <a:extLst>
                    <a:ext uri="{A12FA001-AC4F-418D-AE19-62706E023703}">
                      <ahyp:hlinkClr val="tx"/>
                    </a:ext>
                  </a:extLst>
                </a:hlinkClick>
              </a:rPr>
              <a:t>Pourquoi 1000 jours ? (1000-premiers-jours.fr)</a:t>
            </a:r>
            <a:endParaRPr sz="800">
              <a:solidFill>
                <a:schemeClr val="dk1"/>
              </a:solidFill>
              <a:latin typeface="Calibri"/>
              <a:ea typeface="Calibri"/>
              <a:cs typeface="Calibri"/>
              <a:sym typeface="Calibri"/>
            </a:endParaRPr>
          </a:p>
        </p:txBody>
      </p:sp>
      <p:sp>
        <p:nvSpPr>
          <p:cNvPr id="283" name="Google Shape;283;p15"/>
          <p:cNvSpPr txBox="1"/>
          <p:nvPr/>
        </p:nvSpPr>
        <p:spPr>
          <a:xfrm>
            <a:off x="219577" y="6627408"/>
            <a:ext cx="854843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6">
                  <a:extLst>
                    <a:ext uri="{A12FA001-AC4F-418D-AE19-62706E023703}">
                      <ahyp:hlinkClr val="tx"/>
                    </a:ext>
                  </a:extLst>
                </a:hlinkClick>
              </a:rPr>
              <a:t>Perturbateurs endocriniens. Effets suspectés sur la santé - Risques - INRS</a:t>
            </a:r>
            <a:endParaRPr sz="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6"/>
          <p:cNvSpPr txBox="1"/>
          <p:nvPr>
            <p:ph type="title"/>
          </p:nvPr>
        </p:nvSpPr>
        <p:spPr>
          <a:xfrm>
            <a:off x="0" y="366125"/>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Les risques pour la santé à long terme</a:t>
            </a:r>
            <a:endParaRPr/>
          </a:p>
        </p:txBody>
      </p:sp>
      <p:sp>
        <p:nvSpPr>
          <p:cNvPr id="290" name="Google Shape;290;p16"/>
          <p:cNvSpPr txBox="1"/>
          <p:nvPr/>
        </p:nvSpPr>
        <p:spPr>
          <a:xfrm>
            <a:off x="100072" y="6596374"/>
            <a:ext cx="735252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3">
                  <a:extLst>
                    <a:ext uri="{A12FA001-AC4F-418D-AE19-62706E023703}">
                      <ahyp:hlinkClr val="tx"/>
                    </a:ext>
                  </a:extLst>
                </a:hlinkClick>
              </a:rPr>
              <a:t>Perturbateurs endocriniens. Effets suspectés sur la santé - Risques - INRS</a:t>
            </a:r>
            <a:endParaRPr sz="800">
              <a:solidFill>
                <a:schemeClr val="dk1"/>
              </a:solidFill>
              <a:latin typeface="Calibri"/>
              <a:ea typeface="Calibri"/>
              <a:cs typeface="Calibri"/>
              <a:sym typeface="Calibri"/>
            </a:endParaRPr>
          </a:p>
        </p:txBody>
      </p:sp>
      <p:sp>
        <p:nvSpPr>
          <p:cNvPr id="291" name="Google Shape;291;p16"/>
          <p:cNvSpPr txBox="1"/>
          <p:nvPr/>
        </p:nvSpPr>
        <p:spPr>
          <a:xfrm>
            <a:off x="960427" y="1252607"/>
            <a:ext cx="3695632" cy="1711751"/>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fr-FR" sz="1600">
                <a:solidFill>
                  <a:schemeClr val="dk1"/>
                </a:solidFill>
                <a:latin typeface="Lato"/>
                <a:ea typeface="Lato"/>
                <a:cs typeface="Lato"/>
                <a:sym typeface="Lato"/>
              </a:rPr>
              <a:t>Système reproducteur masculin</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Baisse de la qualité du sperme</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Malformations congénitales de l’appareil urogénital</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Baisse de la testostérone</a:t>
            </a:r>
            <a:endParaRPr/>
          </a:p>
        </p:txBody>
      </p:sp>
      <p:sp>
        <p:nvSpPr>
          <p:cNvPr id="292" name="Google Shape;292;p16"/>
          <p:cNvSpPr txBox="1"/>
          <p:nvPr/>
        </p:nvSpPr>
        <p:spPr>
          <a:xfrm>
            <a:off x="6498860" y="1252607"/>
            <a:ext cx="3695631" cy="1711751"/>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fr-FR" sz="1600">
                <a:solidFill>
                  <a:schemeClr val="dk1"/>
                </a:solidFill>
                <a:latin typeface="Lato"/>
                <a:ea typeface="Lato"/>
                <a:cs typeface="Lato"/>
                <a:sym typeface="Lato"/>
              </a:rPr>
              <a:t>Système reproducteur féminin</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Endométriose</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Puberté précoce</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Anomalies de l’ovaire</a:t>
            </a:r>
            <a:endParaRPr/>
          </a:p>
          <a:p>
            <a:pPr indent="0" lvl="0" marL="0" marR="0" rtl="0" algn="l">
              <a:lnSpc>
                <a:spcPct val="150000"/>
              </a:lnSpc>
              <a:spcBef>
                <a:spcPts val="0"/>
              </a:spcBef>
              <a:spcAft>
                <a:spcPts val="0"/>
              </a:spcAft>
              <a:buNone/>
            </a:pPr>
            <a:r>
              <a:t/>
            </a:r>
            <a:endParaRPr sz="1400">
              <a:solidFill>
                <a:schemeClr val="dk1"/>
              </a:solidFill>
              <a:latin typeface="Lato"/>
              <a:ea typeface="Lato"/>
              <a:cs typeface="Lato"/>
              <a:sym typeface="Lato"/>
            </a:endParaRPr>
          </a:p>
        </p:txBody>
      </p:sp>
      <p:sp>
        <p:nvSpPr>
          <p:cNvPr id="293" name="Google Shape;293;p16"/>
          <p:cNvSpPr txBox="1"/>
          <p:nvPr/>
        </p:nvSpPr>
        <p:spPr>
          <a:xfrm>
            <a:off x="960426" y="3296942"/>
            <a:ext cx="3695632" cy="2358081"/>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fr-FR" sz="1600">
                <a:solidFill>
                  <a:schemeClr val="dk1"/>
                </a:solidFill>
                <a:latin typeface="Lato"/>
                <a:ea typeface="Lato"/>
                <a:cs typeface="Lato"/>
                <a:sym typeface="Lato"/>
              </a:rPr>
              <a:t>Cancers hormono-dépendants</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Tumeurs et cancers du sein</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Cancers de l’utérus</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Cancers des ovaires</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Cancers des testicules</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Cancers de la prostate</a:t>
            </a:r>
            <a:endParaRPr/>
          </a:p>
          <a:p>
            <a:pPr indent="0" lvl="0" marL="0" marR="0" rtl="0" algn="l">
              <a:lnSpc>
                <a:spcPct val="150000"/>
              </a:lnSpc>
              <a:spcBef>
                <a:spcPts val="0"/>
              </a:spcBef>
              <a:spcAft>
                <a:spcPts val="0"/>
              </a:spcAft>
              <a:buNone/>
            </a:pPr>
            <a:r>
              <a:t/>
            </a:r>
            <a:endParaRPr sz="1400">
              <a:solidFill>
                <a:schemeClr val="dk1"/>
              </a:solidFill>
              <a:latin typeface="Lato"/>
              <a:ea typeface="Lato"/>
              <a:cs typeface="Lato"/>
              <a:sym typeface="Lato"/>
            </a:endParaRPr>
          </a:p>
        </p:txBody>
      </p:sp>
      <p:sp>
        <p:nvSpPr>
          <p:cNvPr id="294" name="Google Shape;294;p16"/>
          <p:cNvSpPr txBox="1"/>
          <p:nvPr/>
        </p:nvSpPr>
        <p:spPr>
          <a:xfrm>
            <a:off x="6498862" y="3293662"/>
            <a:ext cx="3695632" cy="2681247"/>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fr-FR" sz="1600">
                <a:solidFill>
                  <a:schemeClr val="dk1"/>
                </a:solidFill>
                <a:latin typeface="Lato"/>
                <a:ea typeface="Lato"/>
                <a:cs typeface="Lato"/>
                <a:sym typeface="Lato"/>
              </a:rPr>
              <a:t>Anomalies du développement</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Faible poids de naissance</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Prématurité</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Troubles du comportement</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Pathologies métaboliques (HTA, diabètes)</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Obésité</a:t>
            </a:r>
            <a:endParaRPr/>
          </a:p>
          <a:p>
            <a:pPr indent="-285750" lvl="0" marL="285750" marR="0" rtl="0" algn="l">
              <a:lnSpc>
                <a:spcPct val="150000"/>
              </a:lnSpc>
              <a:spcBef>
                <a:spcPts val="0"/>
              </a:spcBef>
              <a:spcAft>
                <a:spcPts val="0"/>
              </a:spcAft>
              <a:buClr>
                <a:schemeClr val="dk1"/>
              </a:buClr>
              <a:buSzPts val="1400"/>
              <a:buFont typeface="Arial"/>
              <a:buChar char="•"/>
            </a:pPr>
            <a:r>
              <a:rPr lang="fr-FR" sz="1400">
                <a:solidFill>
                  <a:schemeClr val="dk1"/>
                </a:solidFill>
                <a:latin typeface="Lato"/>
                <a:ea typeface="Lato"/>
                <a:cs typeface="Lato"/>
                <a:sym typeface="Lato"/>
              </a:rPr>
              <a:t>Fausses couches spontanées</a:t>
            </a:r>
            <a:endParaRPr/>
          </a:p>
        </p:txBody>
      </p:sp>
      <p:pic>
        <p:nvPicPr>
          <p:cNvPr descr="Cancer cell under microscope : Damnthatsinteresting | Scanning electron ..." id="295" name="Google Shape;295;p16"/>
          <p:cNvPicPr preferRelativeResize="0"/>
          <p:nvPr/>
        </p:nvPicPr>
        <p:blipFill rotWithShape="1">
          <a:blip r:embed="rId4">
            <a:alphaModFix/>
          </a:blip>
          <a:srcRect b="0" l="0" r="0" t="0"/>
          <a:stretch/>
        </p:blipFill>
        <p:spPr>
          <a:xfrm>
            <a:off x="4734267" y="4235030"/>
            <a:ext cx="1367081" cy="1173844"/>
          </a:xfrm>
          <a:prstGeom prst="rect">
            <a:avLst/>
          </a:prstGeom>
          <a:noFill/>
          <a:ln>
            <a:noFill/>
          </a:ln>
        </p:spPr>
      </p:pic>
      <p:pic>
        <p:nvPicPr>
          <p:cNvPr descr="La mia piccola non ce l'ha fatta: aveva la trisomia 18, la trisomia 20 ..." id="296" name="Google Shape;296;p16"/>
          <p:cNvPicPr preferRelativeResize="0"/>
          <p:nvPr/>
        </p:nvPicPr>
        <p:blipFill rotWithShape="1">
          <a:blip r:embed="rId5">
            <a:alphaModFix/>
          </a:blip>
          <a:srcRect b="0" l="0" r="0" t="0"/>
          <a:stretch/>
        </p:blipFill>
        <p:spPr>
          <a:xfrm>
            <a:off x="10400183" y="4138411"/>
            <a:ext cx="1367081" cy="1367081"/>
          </a:xfrm>
          <a:prstGeom prst="rect">
            <a:avLst/>
          </a:prstGeom>
          <a:noFill/>
          <a:ln>
            <a:noFill/>
          </a:ln>
        </p:spPr>
      </p:pic>
      <p:pic>
        <p:nvPicPr>
          <p:cNvPr id="297" name="Google Shape;297;p16"/>
          <p:cNvPicPr preferRelativeResize="0"/>
          <p:nvPr/>
        </p:nvPicPr>
        <p:blipFill rotWithShape="1">
          <a:blip r:embed="rId6">
            <a:alphaModFix/>
          </a:blip>
          <a:srcRect b="0" l="0" r="0" t="0"/>
          <a:stretch/>
        </p:blipFill>
        <p:spPr>
          <a:xfrm>
            <a:off x="10379663" y="1422277"/>
            <a:ext cx="1346978" cy="1367082"/>
          </a:xfrm>
          <a:prstGeom prst="rect">
            <a:avLst/>
          </a:prstGeom>
          <a:noFill/>
          <a:ln>
            <a:noFill/>
          </a:ln>
        </p:spPr>
      </p:pic>
      <p:pic>
        <p:nvPicPr>
          <p:cNvPr descr="34,746件の「男性器」の画像、写真素材、ベクター画像 | Shutterstock" id="298" name="Google Shape;298;p16"/>
          <p:cNvPicPr preferRelativeResize="0"/>
          <p:nvPr/>
        </p:nvPicPr>
        <p:blipFill rotWithShape="1">
          <a:blip r:embed="rId7">
            <a:alphaModFix/>
          </a:blip>
          <a:srcRect b="7440" l="15122" r="13769" t="0"/>
          <a:stretch/>
        </p:blipFill>
        <p:spPr>
          <a:xfrm>
            <a:off x="4824874" y="1422277"/>
            <a:ext cx="1083076" cy="1518232"/>
          </a:xfrm>
          <a:prstGeom prst="rect">
            <a:avLst/>
          </a:prstGeom>
          <a:noFill/>
          <a:ln>
            <a:noFill/>
          </a:ln>
        </p:spPr>
      </p:pic>
      <p:sp>
        <p:nvSpPr>
          <p:cNvPr id="299" name="Google Shape;299;p16"/>
          <p:cNvSpPr txBox="1"/>
          <p:nvPr/>
        </p:nvSpPr>
        <p:spPr>
          <a:xfrm>
            <a:off x="3789805" y="6122543"/>
            <a:ext cx="5733826" cy="369332"/>
          </a:xfrm>
          <a:prstGeom prst="rect">
            <a:avLst/>
          </a:prstGeom>
          <a:solidFill>
            <a:srgbClr val="D8D8D8"/>
          </a:solid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Calibri"/>
                <a:ea typeface="Calibri"/>
                <a:cs typeface="Calibri"/>
                <a:sym typeface="Calibri"/>
              </a:rPr>
              <a:t>Principe de précaution : qui peut le moins, peut le mieux</a:t>
            </a:r>
            <a:endParaRPr/>
          </a:p>
        </p:txBody>
      </p:sp>
      <p:sp>
        <p:nvSpPr>
          <p:cNvPr id="300" name="Google Shape;300;p16"/>
          <p:cNvSpPr/>
          <p:nvPr/>
        </p:nvSpPr>
        <p:spPr>
          <a:xfrm>
            <a:off x="1896459" y="6117539"/>
            <a:ext cx="1710466" cy="398033"/>
          </a:xfrm>
          <a:prstGeom prst="rightArrow">
            <a:avLst>
              <a:gd fmla="val 50000" name="adj1"/>
              <a:gd fmla="val 50000" name="adj2"/>
            </a:avLst>
          </a:prstGeom>
          <a:solidFill>
            <a:srgbClr val="D8D8D8"/>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5" name="Shape 305"/>
        <p:cNvGrpSpPr/>
        <p:nvPr/>
      </p:nvGrpSpPr>
      <p:grpSpPr>
        <a:xfrm>
          <a:off x="0" y="0"/>
          <a:ext cx="0" cy="0"/>
          <a:chOff x="0" y="0"/>
          <a:chExt cx="0" cy="0"/>
        </a:xfrm>
      </p:grpSpPr>
      <p:sp>
        <p:nvSpPr>
          <p:cNvPr id="306" name="Google Shape;306;p17"/>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307" name="Google Shape;307;p17"/>
          <p:cNvSpPr txBox="1"/>
          <p:nvPr/>
        </p:nvSpPr>
        <p:spPr>
          <a:xfrm>
            <a:off x="1" y="384321"/>
            <a:ext cx="11230421" cy="7848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400"/>
              <a:buFont typeface="Lato"/>
              <a:buNone/>
            </a:pPr>
            <a:r>
              <a:rPr lang="fr-FR" sz="3400">
                <a:solidFill>
                  <a:schemeClr val="lt1"/>
                </a:solidFill>
                <a:latin typeface="Lato"/>
                <a:ea typeface="Lato"/>
                <a:cs typeface="Lato"/>
                <a:sym typeface="Lato"/>
              </a:rPr>
              <a:t>Discussion</a:t>
            </a:r>
            <a:endParaRPr sz="4400">
              <a:solidFill>
                <a:schemeClr val="dk1"/>
              </a:solidFill>
              <a:latin typeface="Calibri"/>
              <a:ea typeface="Calibri"/>
              <a:cs typeface="Calibri"/>
              <a:sym typeface="Calibri"/>
            </a:endParaRPr>
          </a:p>
        </p:txBody>
      </p:sp>
      <p:sp>
        <p:nvSpPr>
          <p:cNvPr id="308" name="Google Shape;308;p17"/>
          <p:cNvSpPr txBox="1"/>
          <p:nvPr/>
        </p:nvSpPr>
        <p:spPr>
          <a:xfrm>
            <a:off x="2133601" y="4844183"/>
            <a:ext cx="88417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Lato"/>
                <a:ea typeface="Lato"/>
                <a:cs typeface="Lato"/>
                <a:sym typeface="Lato"/>
              </a:rPr>
              <a:t>Selon vous, où peut-on trouver les polluants en maternité ?</a:t>
            </a:r>
            <a:endParaRPr/>
          </a:p>
        </p:txBody>
      </p:sp>
      <p:pic>
        <p:nvPicPr>
          <p:cNvPr descr="Point d’interrogation avec un remplissage uni" id="309" name="Google Shape;309;p17"/>
          <p:cNvPicPr preferRelativeResize="0"/>
          <p:nvPr/>
        </p:nvPicPr>
        <p:blipFill rotWithShape="1">
          <a:blip r:embed="rId3">
            <a:alphaModFix/>
          </a:blip>
          <a:srcRect b="0" l="0" r="0" t="0"/>
          <a:stretch/>
        </p:blipFill>
        <p:spPr>
          <a:xfrm>
            <a:off x="4884421" y="2217421"/>
            <a:ext cx="2423160" cy="2423160"/>
          </a:xfrm>
          <a:prstGeom prst="rect">
            <a:avLst/>
          </a:prstGeom>
          <a:noFill/>
          <a:ln>
            <a:noFill/>
          </a:ln>
        </p:spPr>
      </p:pic>
      <p:sp>
        <p:nvSpPr>
          <p:cNvPr id="310" name="Google Shape;310;p17"/>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311" name="Google Shape;311;p17"/>
          <p:cNvSpPr txBox="1"/>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fr-FR" sz="1600">
                <a:solidFill>
                  <a:srgbClr val="FFFFFF"/>
                </a:solidFill>
                <a:latin typeface="Lato"/>
                <a:ea typeface="Lato"/>
                <a:cs typeface="Lato"/>
                <a:sym typeface="Lato"/>
              </a:rPr>
              <a:t>‹#›</a:t>
            </a:fld>
            <a:endParaRPr b="0" i="0" sz="1600">
              <a:solidFill>
                <a:srgbClr val="FFFFFF"/>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18"/>
          <p:cNvPicPr preferRelativeResize="0"/>
          <p:nvPr/>
        </p:nvPicPr>
        <p:blipFill rotWithShape="1">
          <a:blip r:embed="rId3">
            <a:alphaModFix/>
          </a:blip>
          <a:srcRect b="0" l="0" r="0" t="0"/>
          <a:stretch/>
        </p:blipFill>
        <p:spPr>
          <a:xfrm>
            <a:off x="1108268" y="0"/>
            <a:ext cx="9810750" cy="6829425"/>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9"/>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ato"/>
              <a:buNone/>
            </a:pPr>
            <a:r>
              <a:rPr lang="fr-FR" sz="3200"/>
              <a:t>Des plans nationaux et internationaux pour orienter les pays et entreprises</a:t>
            </a:r>
            <a:endParaRPr/>
          </a:p>
        </p:txBody>
      </p:sp>
      <p:pic>
        <p:nvPicPr>
          <p:cNvPr descr="http://www.cpha.ca/uploads/digest/35-4/ottawa-charter_f.gif" id="324" name="Google Shape;324;p19"/>
          <p:cNvPicPr preferRelativeResize="0"/>
          <p:nvPr>
            <p:ph idx="1" type="body"/>
          </p:nvPr>
        </p:nvPicPr>
        <p:blipFill rotWithShape="1">
          <a:blip r:embed="rId3">
            <a:alphaModFix/>
          </a:blip>
          <a:srcRect b="8411" l="0" r="0" t="0"/>
          <a:stretch/>
        </p:blipFill>
        <p:spPr>
          <a:xfrm>
            <a:off x="260449" y="2402049"/>
            <a:ext cx="2358335" cy="2385392"/>
          </a:xfrm>
          <a:prstGeom prst="rect">
            <a:avLst/>
          </a:prstGeom>
          <a:noFill/>
          <a:ln>
            <a:noFill/>
          </a:ln>
        </p:spPr>
      </p:pic>
      <p:sp>
        <p:nvSpPr>
          <p:cNvPr id="325" name="Google Shape;325;p19"/>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326" name="Google Shape;326;p19"/>
          <p:cNvSpPr txBox="1"/>
          <p:nvPr/>
        </p:nvSpPr>
        <p:spPr>
          <a:xfrm>
            <a:off x="25064" y="1701871"/>
            <a:ext cx="328413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FR" sz="2800">
                <a:solidFill>
                  <a:srgbClr val="7F7F7F"/>
                </a:solidFill>
                <a:latin typeface="Lato"/>
                <a:ea typeface="Lato"/>
                <a:cs typeface="Lato"/>
                <a:sym typeface="Lato"/>
              </a:rPr>
              <a:t>Charte d’Ottawa</a:t>
            </a:r>
            <a:endParaRPr/>
          </a:p>
        </p:txBody>
      </p:sp>
      <p:pic>
        <p:nvPicPr>
          <p:cNvPr descr="Calaméo - Affiche Charte Environnement" id="327" name="Google Shape;327;p19"/>
          <p:cNvPicPr preferRelativeResize="0"/>
          <p:nvPr/>
        </p:nvPicPr>
        <p:blipFill rotWithShape="1">
          <a:blip r:embed="rId4">
            <a:alphaModFix/>
          </a:blip>
          <a:srcRect b="0" l="0" r="0" t="0"/>
          <a:stretch/>
        </p:blipFill>
        <p:spPr>
          <a:xfrm>
            <a:off x="3411289" y="2287948"/>
            <a:ext cx="1940885" cy="2717869"/>
          </a:xfrm>
          <a:prstGeom prst="rect">
            <a:avLst/>
          </a:prstGeom>
          <a:noFill/>
          <a:ln>
            <a:noFill/>
          </a:ln>
        </p:spPr>
      </p:pic>
      <p:sp>
        <p:nvSpPr>
          <p:cNvPr id="328" name="Google Shape;328;p19"/>
          <p:cNvSpPr txBox="1"/>
          <p:nvPr/>
        </p:nvSpPr>
        <p:spPr>
          <a:xfrm>
            <a:off x="2679488" y="1764727"/>
            <a:ext cx="534537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FR" sz="2800">
                <a:solidFill>
                  <a:srgbClr val="7F7F7F"/>
                </a:solidFill>
                <a:latin typeface="Lato"/>
                <a:ea typeface="Lato"/>
                <a:cs typeface="Lato"/>
                <a:sym typeface="Lato"/>
              </a:rPr>
              <a:t>Charte de l’environnement</a:t>
            </a:r>
            <a:endParaRPr/>
          </a:p>
        </p:txBody>
      </p:sp>
      <p:sp>
        <p:nvSpPr>
          <p:cNvPr id="329" name="Google Shape;329;p19"/>
          <p:cNvSpPr txBox="1"/>
          <p:nvPr/>
        </p:nvSpPr>
        <p:spPr>
          <a:xfrm>
            <a:off x="5393558" y="2924163"/>
            <a:ext cx="216010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595959"/>
                </a:solidFill>
                <a:latin typeface="Lato"/>
                <a:ea typeface="Lato"/>
                <a:cs typeface="Lato"/>
                <a:sym typeface="Lato"/>
              </a:rPr>
              <a:t>Article 2 </a:t>
            </a:r>
            <a:endParaRPr/>
          </a:p>
          <a:p>
            <a:pPr indent="0" lvl="0" marL="0" marR="0" rtl="0" algn="l">
              <a:spcBef>
                <a:spcPts val="0"/>
              </a:spcBef>
              <a:spcAft>
                <a:spcPts val="0"/>
              </a:spcAft>
              <a:buNone/>
            </a:pPr>
            <a:r>
              <a:rPr lang="fr-FR" sz="1400">
                <a:solidFill>
                  <a:srgbClr val="595959"/>
                </a:solidFill>
                <a:latin typeface="Lato"/>
                <a:ea typeface="Lato"/>
                <a:cs typeface="Lato"/>
                <a:sym typeface="Lato"/>
              </a:rPr>
              <a:t>Toute personne a le </a:t>
            </a:r>
            <a:r>
              <a:rPr b="1" lang="fr-FR" sz="1400">
                <a:solidFill>
                  <a:srgbClr val="595959"/>
                </a:solidFill>
                <a:latin typeface="Lato"/>
                <a:ea typeface="Lato"/>
                <a:cs typeface="Lato"/>
                <a:sym typeface="Lato"/>
              </a:rPr>
              <a:t>devoir</a:t>
            </a:r>
            <a:r>
              <a:rPr lang="fr-FR" sz="1400">
                <a:solidFill>
                  <a:srgbClr val="595959"/>
                </a:solidFill>
                <a:latin typeface="Lato"/>
                <a:ea typeface="Lato"/>
                <a:cs typeface="Lato"/>
                <a:sym typeface="Lato"/>
              </a:rPr>
              <a:t> de prendre part à la </a:t>
            </a:r>
            <a:r>
              <a:rPr b="1" lang="fr-FR" sz="1400">
                <a:solidFill>
                  <a:srgbClr val="595959"/>
                </a:solidFill>
                <a:latin typeface="Lato"/>
                <a:ea typeface="Lato"/>
                <a:cs typeface="Lato"/>
                <a:sym typeface="Lato"/>
              </a:rPr>
              <a:t>préservation</a:t>
            </a:r>
            <a:r>
              <a:rPr lang="fr-FR" sz="1400">
                <a:solidFill>
                  <a:srgbClr val="595959"/>
                </a:solidFill>
                <a:latin typeface="Lato"/>
                <a:ea typeface="Lato"/>
                <a:cs typeface="Lato"/>
                <a:sym typeface="Lato"/>
              </a:rPr>
              <a:t> et à l’</a:t>
            </a:r>
            <a:r>
              <a:rPr b="1" lang="fr-FR" sz="1400">
                <a:solidFill>
                  <a:srgbClr val="595959"/>
                </a:solidFill>
                <a:latin typeface="Lato"/>
                <a:ea typeface="Lato"/>
                <a:cs typeface="Lato"/>
                <a:sym typeface="Lato"/>
              </a:rPr>
              <a:t>amélioration</a:t>
            </a:r>
            <a:r>
              <a:rPr lang="fr-FR" sz="1400">
                <a:solidFill>
                  <a:srgbClr val="595959"/>
                </a:solidFill>
                <a:latin typeface="Lato"/>
                <a:ea typeface="Lato"/>
                <a:cs typeface="Lato"/>
                <a:sym typeface="Lato"/>
              </a:rPr>
              <a:t> </a:t>
            </a:r>
            <a:r>
              <a:rPr b="1" lang="fr-FR" sz="1400">
                <a:solidFill>
                  <a:srgbClr val="595959"/>
                </a:solidFill>
                <a:latin typeface="Lato"/>
                <a:ea typeface="Lato"/>
                <a:cs typeface="Lato"/>
                <a:sym typeface="Lato"/>
              </a:rPr>
              <a:t>de l’environnement.</a:t>
            </a:r>
            <a:endParaRPr sz="1400">
              <a:solidFill>
                <a:srgbClr val="595959"/>
              </a:solidFill>
              <a:latin typeface="Lato"/>
              <a:ea typeface="Lato"/>
              <a:cs typeface="Lato"/>
              <a:sym typeface="Lato"/>
            </a:endParaRPr>
          </a:p>
        </p:txBody>
      </p:sp>
      <p:pic>
        <p:nvPicPr>
          <p:cNvPr id="330" name="Google Shape;330;p19"/>
          <p:cNvPicPr preferRelativeResize="0"/>
          <p:nvPr/>
        </p:nvPicPr>
        <p:blipFill rotWithShape="1">
          <a:blip r:embed="rId5">
            <a:alphaModFix/>
          </a:blip>
          <a:srcRect b="0" l="0" r="21446" t="0"/>
          <a:stretch/>
        </p:blipFill>
        <p:spPr>
          <a:xfrm>
            <a:off x="8132797" y="2376090"/>
            <a:ext cx="3921094" cy="2074810"/>
          </a:xfrm>
          <a:prstGeom prst="rect">
            <a:avLst/>
          </a:prstGeom>
          <a:noFill/>
          <a:ln>
            <a:noFill/>
          </a:ln>
        </p:spPr>
      </p:pic>
      <p:sp>
        <p:nvSpPr>
          <p:cNvPr id="331" name="Google Shape;331;p19"/>
          <p:cNvSpPr txBox="1"/>
          <p:nvPr/>
        </p:nvSpPr>
        <p:spPr>
          <a:xfrm>
            <a:off x="7112340" y="1753773"/>
            <a:ext cx="534537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FR" sz="2800">
                <a:solidFill>
                  <a:srgbClr val="7F7F7F"/>
                </a:solidFill>
                <a:latin typeface="Lato"/>
                <a:ea typeface="Lato"/>
                <a:cs typeface="Lato"/>
                <a:sym typeface="Lato"/>
              </a:rPr>
              <a:t>PNSE/PRSE</a:t>
            </a:r>
            <a:endParaRPr/>
          </a:p>
        </p:txBody>
      </p:sp>
      <p:sp>
        <p:nvSpPr>
          <p:cNvPr id="332" name="Google Shape;332;p19"/>
          <p:cNvSpPr txBox="1"/>
          <p:nvPr/>
        </p:nvSpPr>
        <p:spPr>
          <a:xfrm>
            <a:off x="5030176" y="6202145"/>
            <a:ext cx="399298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FR" sz="2800">
                <a:solidFill>
                  <a:srgbClr val="7F7F7F"/>
                </a:solidFill>
                <a:latin typeface="Lato"/>
                <a:ea typeface="Lato"/>
                <a:cs typeface="Lato"/>
                <a:sym typeface="Lato"/>
              </a:rPr>
              <a:t>Déclaration d’Ostrava</a:t>
            </a:r>
            <a:endParaRPr/>
          </a:p>
        </p:txBody>
      </p:sp>
      <p:sp>
        <p:nvSpPr>
          <p:cNvPr id="333" name="Google Shape;333;p19"/>
          <p:cNvSpPr txBox="1"/>
          <p:nvPr/>
        </p:nvSpPr>
        <p:spPr>
          <a:xfrm>
            <a:off x="8132797" y="4667487"/>
            <a:ext cx="3845988"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fr-FR" sz="1400">
                <a:solidFill>
                  <a:srgbClr val="595959"/>
                </a:solidFill>
                <a:latin typeface="Lato"/>
                <a:ea typeface="Lato"/>
                <a:cs typeface="Lato"/>
                <a:sym typeface="Lato"/>
              </a:rPr>
              <a:t>Avenant 6 (12/2022)</a:t>
            </a:r>
            <a:r>
              <a:rPr lang="fr-FR" sz="1400">
                <a:solidFill>
                  <a:srgbClr val="595959"/>
                </a:solidFill>
                <a:latin typeface="Lato"/>
                <a:ea typeface="Lato"/>
                <a:cs typeface="Lato"/>
                <a:sym typeface="Lato"/>
              </a:rPr>
              <a:t> formalise le rôle des sages-femmes référentes de « prévention et de sensibilisation vis-à-vis de sa patiente, tout au long de sa </a:t>
            </a:r>
            <a:r>
              <a:rPr b="1" lang="fr-FR" sz="1400">
                <a:solidFill>
                  <a:srgbClr val="595959"/>
                </a:solidFill>
                <a:latin typeface="Lato"/>
                <a:ea typeface="Lato"/>
                <a:cs typeface="Lato"/>
                <a:sym typeface="Lato"/>
              </a:rPr>
              <a:t>grossesse et après la naissance, notamment sur les enjeux liés à la santé environnementale ».</a:t>
            </a:r>
            <a:endParaRPr sz="1400">
              <a:solidFill>
                <a:srgbClr val="595959"/>
              </a:solidFill>
              <a:latin typeface="Lato"/>
              <a:ea typeface="Lato"/>
              <a:cs typeface="Lato"/>
              <a:sym typeface="Lato"/>
            </a:endParaRPr>
          </a:p>
        </p:txBody>
      </p:sp>
      <p:pic>
        <p:nvPicPr>
          <p:cNvPr id="334" name="Google Shape;334;p19"/>
          <p:cNvPicPr preferRelativeResize="0"/>
          <p:nvPr/>
        </p:nvPicPr>
        <p:blipFill rotWithShape="1">
          <a:blip r:embed="rId6">
            <a:alphaModFix/>
          </a:blip>
          <a:srcRect b="22519" l="0" r="22333" t="0"/>
          <a:stretch/>
        </p:blipFill>
        <p:spPr>
          <a:xfrm>
            <a:off x="138109" y="4728131"/>
            <a:ext cx="4369134" cy="2008377"/>
          </a:xfrm>
          <a:prstGeom prst="rect">
            <a:avLst/>
          </a:prstGeom>
          <a:noFill/>
          <a:ln>
            <a:noFill/>
          </a:ln>
        </p:spPr>
      </p:pic>
      <p:sp>
        <p:nvSpPr>
          <p:cNvPr id="335" name="Google Shape;335;p19"/>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
          <p:cNvSpPr txBox="1"/>
          <p:nvPr>
            <p:ph idx="2" type="body"/>
          </p:nvPr>
        </p:nvSpPr>
        <p:spPr>
          <a:xfrm>
            <a:off x="623069" y="467434"/>
            <a:ext cx="6947770" cy="5354637"/>
          </a:xfrm>
          <a:prstGeom prst="rect">
            <a:avLst/>
          </a:prstGeom>
          <a:noFill/>
          <a:ln>
            <a:noFill/>
          </a:ln>
        </p:spPr>
        <p:txBody>
          <a:bodyPr anchorCtr="0" anchor="ctr" bIns="45700" lIns="91425" spcFirstLastPara="1" rIns="91425" wrap="square" tIns="45700">
            <a:normAutofit/>
          </a:bodyPr>
          <a:lstStyle/>
          <a:p>
            <a:pPr indent="-228600" lvl="0" marL="228600" rtl="0" algn="l">
              <a:lnSpc>
                <a:spcPct val="150000"/>
              </a:lnSpc>
              <a:spcBef>
                <a:spcPts val="0"/>
              </a:spcBef>
              <a:spcAft>
                <a:spcPts val="0"/>
              </a:spcAft>
              <a:buClr>
                <a:srgbClr val="262626"/>
              </a:buClr>
              <a:buSzPts val="3600"/>
              <a:buChar char="•"/>
            </a:pPr>
            <a:r>
              <a:rPr lang="fr-FR"/>
              <a:t>Introduction</a:t>
            </a:r>
            <a:endParaRPr/>
          </a:p>
          <a:p>
            <a:pPr indent="-228600" lvl="0" marL="228600" rtl="0" algn="l">
              <a:lnSpc>
                <a:spcPct val="150000"/>
              </a:lnSpc>
              <a:spcBef>
                <a:spcPts val="1000"/>
              </a:spcBef>
              <a:spcAft>
                <a:spcPts val="0"/>
              </a:spcAft>
              <a:buClr>
                <a:srgbClr val="262626"/>
              </a:buClr>
              <a:buSzPts val="3600"/>
              <a:buChar char="•"/>
            </a:pPr>
            <a:r>
              <a:rPr lang="fr-FR"/>
              <a:t>Les différents polluants</a:t>
            </a:r>
            <a:endParaRPr/>
          </a:p>
          <a:p>
            <a:pPr indent="-228600" lvl="0" marL="228600" rtl="0" algn="l">
              <a:lnSpc>
                <a:spcPct val="150000"/>
              </a:lnSpc>
              <a:spcBef>
                <a:spcPts val="1000"/>
              </a:spcBef>
              <a:spcAft>
                <a:spcPts val="0"/>
              </a:spcAft>
              <a:buClr>
                <a:srgbClr val="262626"/>
              </a:buClr>
              <a:buSzPts val="3600"/>
              <a:buChar char="•"/>
            </a:pPr>
            <a:r>
              <a:rPr lang="fr-FR"/>
              <a:t>La maternité, lieu stratégique</a:t>
            </a:r>
            <a:endParaRPr/>
          </a:p>
          <a:p>
            <a:pPr indent="-228600" lvl="0" marL="228600" rtl="0" algn="l">
              <a:lnSpc>
                <a:spcPct val="150000"/>
              </a:lnSpc>
              <a:spcBef>
                <a:spcPts val="1000"/>
              </a:spcBef>
              <a:spcAft>
                <a:spcPts val="0"/>
              </a:spcAft>
              <a:buClr>
                <a:srgbClr val="262626"/>
              </a:buClr>
              <a:buSzPts val="3600"/>
              <a:buChar char="•"/>
            </a:pPr>
            <a:r>
              <a:rPr lang="fr-FR"/>
              <a:t>Comment agir ?</a:t>
            </a:r>
            <a:endParaRPr/>
          </a:p>
        </p:txBody>
      </p:sp>
      <p:sp>
        <p:nvSpPr>
          <p:cNvPr id="132" name="Google Shape;132;p2"/>
          <p:cNvSpPr/>
          <p:nvPr/>
        </p:nvSpPr>
        <p:spPr>
          <a:xfrm>
            <a:off x="1755133" y="5494626"/>
            <a:ext cx="7569169" cy="1059872"/>
          </a:xfrm>
          <a:prstGeom prst="rect">
            <a:avLst/>
          </a:prstGeom>
          <a:solidFill>
            <a:srgbClr val="7EE6FF"/>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Mille contour" id="133" name="Google Shape;133;p2"/>
          <p:cNvPicPr preferRelativeResize="0"/>
          <p:nvPr/>
        </p:nvPicPr>
        <p:blipFill rotWithShape="1">
          <a:blip r:embed="rId3">
            <a:alphaModFix/>
          </a:blip>
          <a:srcRect b="0" l="0" r="0" t="0"/>
          <a:stretch/>
        </p:blipFill>
        <p:spPr>
          <a:xfrm>
            <a:off x="1837658" y="5640098"/>
            <a:ext cx="914400" cy="914400"/>
          </a:xfrm>
          <a:prstGeom prst="rect">
            <a:avLst/>
          </a:prstGeom>
          <a:noFill/>
          <a:ln>
            <a:noFill/>
          </a:ln>
        </p:spPr>
      </p:pic>
      <p:sp>
        <p:nvSpPr>
          <p:cNvPr id="134" name="Google Shape;134;p2"/>
          <p:cNvSpPr txBox="1"/>
          <p:nvPr/>
        </p:nvSpPr>
        <p:spPr>
          <a:xfrm>
            <a:off x="2752058" y="5687329"/>
            <a:ext cx="663320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Calibri"/>
                <a:ea typeface="Calibri"/>
                <a:cs typeface="Calibri"/>
                <a:sym typeface="Calibri"/>
              </a:rPr>
              <a:t>Objectif : </a:t>
            </a:r>
            <a:r>
              <a:rPr lang="fr-FR" sz="1800">
                <a:solidFill>
                  <a:srgbClr val="FF0000"/>
                </a:solidFill>
                <a:latin typeface="Lato"/>
                <a:ea typeface="Lato"/>
                <a:cs typeface="Lato"/>
                <a:sym typeface="Lato"/>
              </a:rPr>
              <a:t>Identifier les principaux polluants et les bonnes pratiques à mettre en place pour préserver la santé de tous</a:t>
            </a:r>
            <a:endParaRPr i="1" sz="1800">
              <a:solidFill>
                <a:srgbClr val="FF0000"/>
              </a:solidFill>
              <a:latin typeface="Lato"/>
              <a:ea typeface="Lato"/>
              <a:cs typeface="Lato"/>
              <a:sym typeface="Lato"/>
            </a:endParaRPr>
          </a:p>
          <a:p>
            <a:pPr indent="0" lvl="0" marL="0" marR="0" rtl="0" algn="l">
              <a:spcBef>
                <a:spcPts val="0"/>
              </a:spcBef>
              <a:spcAft>
                <a:spcPts val="0"/>
              </a:spcAft>
              <a:buNone/>
            </a:pPr>
            <a:r>
              <a:t/>
            </a:r>
            <a:endParaRPr sz="1800">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0"/>
          <p:cNvSpPr txBox="1"/>
          <p:nvPr>
            <p:ph type="title"/>
          </p:nvPr>
        </p:nvSpPr>
        <p:spPr>
          <a:xfrm>
            <a:off x="1" y="365681"/>
            <a:ext cx="11230421" cy="78489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Lato"/>
              <a:buNone/>
            </a:pPr>
            <a:r>
              <a:rPr lang="fr-FR"/>
              <a:t>Des enjeux stratégiques</a:t>
            </a:r>
            <a:endParaRPr/>
          </a:p>
        </p:txBody>
      </p:sp>
      <p:pic>
        <p:nvPicPr>
          <p:cNvPr descr="Contour de visage avec étoile contour" id="342" name="Google Shape;342;p20"/>
          <p:cNvPicPr preferRelativeResize="0"/>
          <p:nvPr/>
        </p:nvPicPr>
        <p:blipFill rotWithShape="1">
          <a:blip r:embed="rId3">
            <a:alphaModFix/>
          </a:blip>
          <a:srcRect b="0" l="0" r="0" t="0"/>
          <a:stretch/>
        </p:blipFill>
        <p:spPr>
          <a:xfrm>
            <a:off x="8967968" y="2925660"/>
            <a:ext cx="1767840" cy="1767840"/>
          </a:xfrm>
          <a:prstGeom prst="rect">
            <a:avLst/>
          </a:prstGeom>
          <a:noFill/>
          <a:ln>
            <a:noFill/>
          </a:ln>
        </p:spPr>
      </p:pic>
      <p:pic>
        <p:nvPicPr>
          <p:cNvPr descr="Questions contour" id="343" name="Google Shape;343;p20"/>
          <p:cNvPicPr preferRelativeResize="0"/>
          <p:nvPr/>
        </p:nvPicPr>
        <p:blipFill rotWithShape="1">
          <a:blip r:embed="rId4">
            <a:alphaModFix/>
          </a:blip>
          <a:srcRect b="0" l="0" r="0" t="0"/>
          <a:stretch/>
        </p:blipFill>
        <p:spPr>
          <a:xfrm>
            <a:off x="1248965" y="2925660"/>
            <a:ext cx="1767840" cy="1767840"/>
          </a:xfrm>
          <a:prstGeom prst="rect">
            <a:avLst/>
          </a:prstGeom>
          <a:noFill/>
          <a:ln>
            <a:noFill/>
          </a:ln>
        </p:spPr>
      </p:pic>
      <p:grpSp>
        <p:nvGrpSpPr>
          <p:cNvPr id="344" name="Google Shape;344;p20"/>
          <p:cNvGrpSpPr/>
          <p:nvPr/>
        </p:nvGrpSpPr>
        <p:grpSpPr>
          <a:xfrm>
            <a:off x="5212080" y="2925660"/>
            <a:ext cx="2221230" cy="1767840"/>
            <a:chOff x="5212080" y="2925660"/>
            <a:chExt cx="2221230" cy="1767840"/>
          </a:xfrm>
        </p:grpSpPr>
        <p:pic>
          <p:nvPicPr>
            <p:cNvPr descr="Chat contour" id="345" name="Google Shape;345;p20"/>
            <p:cNvPicPr preferRelativeResize="0"/>
            <p:nvPr/>
          </p:nvPicPr>
          <p:blipFill rotWithShape="1">
            <a:blip r:embed="rId5">
              <a:alphaModFix/>
            </a:blip>
            <a:srcRect b="0" l="0" r="0" t="0"/>
            <a:stretch/>
          </p:blipFill>
          <p:spPr>
            <a:xfrm>
              <a:off x="5212080" y="2925660"/>
              <a:ext cx="1767840" cy="1767840"/>
            </a:xfrm>
            <a:prstGeom prst="rect">
              <a:avLst/>
            </a:prstGeom>
            <a:noFill/>
            <a:ln>
              <a:noFill/>
            </a:ln>
          </p:spPr>
        </p:pic>
        <p:sp>
          <p:nvSpPr>
            <p:cNvPr id="346" name="Google Shape;346;p20"/>
            <p:cNvSpPr txBox="1"/>
            <p:nvPr/>
          </p:nvSpPr>
          <p:spPr>
            <a:xfrm>
              <a:off x="6096000" y="3297310"/>
              <a:ext cx="133731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400">
                  <a:solidFill>
                    <a:srgbClr val="7F7F7F"/>
                  </a:solidFill>
                  <a:latin typeface="Calibri"/>
                  <a:ea typeface="Calibri"/>
                  <a:cs typeface="Calibri"/>
                  <a:sym typeface="Calibri"/>
                </a:rPr>
                <a:t>…</a:t>
              </a:r>
              <a:endParaRPr/>
            </a:p>
          </p:txBody>
        </p:sp>
        <p:sp>
          <p:nvSpPr>
            <p:cNvPr id="347" name="Google Shape;347;p20"/>
            <p:cNvSpPr txBox="1"/>
            <p:nvPr/>
          </p:nvSpPr>
          <p:spPr>
            <a:xfrm>
              <a:off x="5516670" y="3098860"/>
              <a:ext cx="133731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400">
                  <a:solidFill>
                    <a:srgbClr val="7F7F7F"/>
                  </a:solidFill>
                  <a:latin typeface="Calibri"/>
                  <a:ea typeface="Calibri"/>
                  <a:cs typeface="Calibri"/>
                  <a:sym typeface="Calibri"/>
                </a:rPr>
                <a:t>..</a:t>
              </a:r>
              <a:endParaRPr/>
            </a:p>
          </p:txBody>
        </p:sp>
      </p:grpSp>
      <p:sp>
        <p:nvSpPr>
          <p:cNvPr id="348" name="Google Shape;348;p20"/>
          <p:cNvSpPr txBox="1"/>
          <p:nvPr/>
        </p:nvSpPr>
        <p:spPr>
          <a:xfrm>
            <a:off x="610373" y="4979250"/>
            <a:ext cx="322474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Sensibiliser les professionnels et réinterroger les pratiques</a:t>
            </a:r>
            <a:endParaRPr/>
          </a:p>
        </p:txBody>
      </p:sp>
      <p:sp>
        <p:nvSpPr>
          <p:cNvPr id="349" name="Google Shape;349;p20"/>
          <p:cNvSpPr txBox="1"/>
          <p:nvPr/>
        </p:nvSpPr>
        <p:spPr>
          <a:xfrm>
            <a:off x="5025075" y="5102360"/>
            <a:ext cx="23205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Sensibiliser les familles</a:t>
            </a:r>
            <a:endParaRPr/>
          </a:p>
        </p:txBody>
      </p:sp>
      <p:sp>
        <p:nvSpPr>
          <p:cNvPr id="350" name="Google Shape;350;p20"/>
          <p:cNvSpPr txBox="1"/>
          <p:nvPr/>
        </p:nvSpPr>
        <p:spPr>
          <a:xfrm>
            <a:off x="8535532" y="4979250"/>
            <a:ext cx="3046095"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Devenir un lieu exemplaire et diffuser les bonnes pratiques</a:t>
            </a:r>
            <a:endParaRPr/>
          </a:p>
        </p:txBody>
      </p:sp>
      <p:sp>
        <p:nvSpPr>
          <p:cNvPr id="351" name="Google Shape;351;p20"/>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352" name="Google Shape;352;p20"/>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solidFill>
                  <a:srgbClr val="FFFFFF"/>
                </a:solidFill>
              </a:rPr>
              <a:t>‹#›</a:t>
            </a:fld>
            <a:endParaRPr>
              <a:solidFill>
                <a:srgbClr val="FFFFFF"/>
              </a:solidFill>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1"/>
          <p:cNvSpPr txBox="1"/>
          <p:nvPr>
            <p:ph type="title"/>
          </p:nvPr>
        </p:nvSpPr>
        <p:spPr>
          <a:xfrm>
            <a:off x="1" y="365681"/>
            <a:ext cx="11230421" cy="78489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Lato"/>
              <a:buNone/>
            </a:pPr>
            <a:r>
              <a:rPr lang="fr-FR"/>
              <a:t>Identifier les sources de polluants pour agir</a:t>
            </a:r>
            <a:endParaRPr/>
          </a:p>
        </p:txBody>
      </p:sp>
      <p:sp>
        <p:nvSpPr>
          <p:cNvPr id="359" name="Google Shape;359;p21"/>
          <p:cNvSpPr txBox="1"/>
          <p:nvPr/>
        </p:nvSpPr>
        <p:spPr>
          <a:xfrm>
            <a:off x="3005063" y="3004085"/>
            <a:ext cx="67132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Les perturbateurs endocriniens et autres polluants et substances CMR</a:t>
            </a:r>
            <a:endParaRPr/>
          </a:p>
        </p:txBody>
      </p:sp>
      <p:sp>
        <p:nvSpPr>
          <p:cNvPr id="360" name="Google Shape;360;p21"/>
          <p:cNvSpPr txBox="1"/>
          <p:nvPr/>
        </p:nvSpPr>
        <p:spPr>
          <a:xfrm>
            <a:off x="4793954" y="4723020"/>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La qualité de l’air intérieur</a:t>
            </a:r>
            <a:endParaRPr/>
          </a:p>
        </p:txBody>
      </p:sp>
      <p:sp>
        <p:nvSpPr>
          <p:cNvPr id="361" name="Google Shape;361;p21"/>
          <p:cNvSpPr txBox="1"/>
          <p:nvPr/>
        </p:nvSpPr>
        <p:spPr>
          <a:xfrm>
            <a:off x="8247091" y="4723020"/>
            <a:ext cx="15144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L’alimentation</a:t>
            </a:r>
            <a:endParaRPr/>
          </a:p>
        </p:txBody>
      </p:sp>
      <p:grpSp>
        <p:nvGrpSpPr>
          <p:cNvPr id="362" name="Google Shape;362;p21"/>
          <p:cNvGrpSpPr/>
          <p:nvPr/>
        </p:nvGrpSpPr>
        <p:grpSpPr>
          <a:xfrm>
            <a:off x="8605981" y="3838193"/>
            <a:ext cx="798975" cy="471346"/>
            <a:chOff x="8605981" y="3838193"/>
            <a:chExt cx="798975" cy="471346"/>
          </a:xfrm>
        </p:grpSpPr>
        <p:sp>
          <p:nvSpPr>
            <p:cNvPr id="363" name="Google Shape;363;p21"/>
            <p:cNvSpPr/>
            <p:nvPr/>
          </p:nvSpPr>
          <p:spPr>
            <a:xfrm>
              <a:off x="9298581" y="3930507"/>
              <a:ext cx="106375" cy="359523"/>
            </a:xfrm>
            <a:custGeom>
              <a:rect b="b" l="l" r="r" t="t"/>
              <a:pathLst>
                <a:path extrusionOk="0" h="359523" w="106375">
                  <a:moveTo>
                    <a:pt x="52992" y="0"/>
                  </a:moveTo>
                  <a:cubicBezTo>
                    <a:pt x="20163" y="0"/>
                    <a:pt x="0" y="53245"/>
                    <a:pt x="0" y="91432"/>
                  </a:cubicBezTo>
                  <a:cubicBezTo>
                    <a:pt x="0" y="122087"/>
                    <a:pt x="12107" y="137188"/>
                    <a:pt x="22651" y="144677"/>
                  </a:cubicBezTo>
                  <a:cubicBezTo>
                    <a:pt x="24909" y="146097"/>
                    <a:pt x="26869" y="147944"/>
                    <a:pt x="28420" y="150115"/>
                  </a:cubicBezTo>
                  <a:cubicBezTo>
                    <a:pt x="30375" y="153133"/>
                    <a:pt x="31311" y="156696"/>
                    <a:pt x="31091" y="160284"/>
                  </a:cubicBezTo>
                  <a:lnTo>
                    <a:pt x="26011" y="333984"/>
                  </a:lnTo>
                  <a:cubicBezTo>
                    <a:pt x="26925" y="348313"/>
                    <a:pt x="38791" y="359479"/>
                    <a:pt x="53149" y="359524"/>
                  </a:cubicBezTo>
                  <a:cubicBezTo>
                    <a:pt x="53751" y="359524"/>
                    <a:pt x="54353" y="359524"/>
                    <a:pt x="54973" y="359463"/>
                  </a:cubicBezTo>
                  <a:cubicBezTo>
                    <a:pt x="68854" y="358433"/>
                    <a:pt x="79770" y="347182"/>
                    <a:pt x="80382" y="333277"/>
                  </a:cubicBezTo>
                  <a:lnTo>
                    <a:pt x="75284" y="160328"/>
                  </a:lnTo>
                  <a:cubicBezTo>
                    <a:pt x="75072" y="156725"/>
                    <a:pt x="76017" y="153150"/>
                    <a:pt x="77982" y="150124"/>
                  </a:cubicBezTo>
                  <a:cubicBezTo>
                    <a:pt x="79679" y="147805"/>
                    <a:pt x="81822" y="145847"/>
                    <a:pt x="84284" y="144363"/>
                  </a:cubicBezTo>
                  <a:cubicBezTo>
                    <a:pt x="94357" y="136961"/>
                    <a:pt x="106376" y="121756"/>
                    <a:pt x="106376" y="91293"/>
                  </a:cubicBezTo>
                  <a:cubicBezTo>
                    <a:pt x="105887" y="53192"/>
                    <a:pt x="85322" y="0"/>
                    <a:pt x="52992" y="0"/>
                  </a:cubicBezTo>
                  <a:close/>
                  <a:moveTo>
                    <a:pt x="75494" y="131401"/>
                  </a:moveTo>
                  <a:cubicBezTo>
                    <a:pt x="71480" y="133896"/>
                    <a:pt x="67997" y="137158"/>
                    <a:pt x="65247" y="141002"/>
                  </a:cubicBezTo>
                  <a:cubicBezTo>
                    <a:pt x="61235" y="146805"/>
                    <a:pt x="59250" y="153770"/>
                    <a:pt x="59599" y="160816"/>
                  </a:cubicBezTo>
                  <a:lnTo>
                    <a:pt x="64705" y="333015"/>
                  </a:lnTo>
                  <a:cubicBezTo>
                    <a:pt x="64313" y="338780"/>
                    <a:pt x="59726" y="343372"/>
                    <a:pt x="53960" y="343769"/>
                  </a:cubicBezTo>
                  <a:cubicBezTo>
                    <a:pt x="47898" y="344132"/>
                    <a:pt x="42577" y="339772"/>
                    <a:pt x="41740" y="333757"/>
                  </a:cubicBezTo>
                  <a:lnTo>
                    <a:pt x="46794" y="160816"/>
                  </a:lnTo>
                  <a:cubicBezTo>
                    <a:pt x="47147" y="153799"/>
                    <a:pt x="45187" y="146860"/>
                    <a:pt x="41217" y="141063"/>
                  </a:cubicBezTo>
                  <a:cubicBezTo>
                    <a:pt x="38580" y="137344"/>
                    <a:pt x="35248" y="134170"/>
                    <a:pt x="31406" y="131715"/>
                  </a:cubicBezTo>
                  <a:cubicBezTo>
                    <a:pt x="21141" y="124366"/>
                    <a:pt x="15694" y="110452"/>
                    <a:pt x="15694" y="91467"/>
                  </a:cubicBezTo>
                  <a:cubicBezTo>
                    <a:pt x="15694" y="54667"/>
                    <a:pt x="34853" y="15755"/>
                    <a:pt x="52965" y="15755"/>
                  </a:cubicBezTo>
                  <a:cubicBezTo>
                    <a:pt x="70798" y="15755"/>
                    <a:pt x="90167" y="54729"/>
                    <a:pt x="90656" y="91467"/>
                  </a:cubicBezTo>
                  <a:cubicBezTo>
                    <a:pt x="90682" y="110260"/>
                    <a:pt x="85261" y="124200"/>
                    <a:pt x="75494" y="131401"/>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1"/>
            <p:cNvSpPr/>
            <p:nvPr/>
          </p:nvSpPr>
          <p:spPr>
            <a:xfrm>
              <a:off x="8605981" y="3935954"/>
              <a:ext cx="113035" cy="354402"/>
            </a:xfrm>
            <a:custGeom>
              <a:rect b="b" l="l" r="r" t="t"/>
              <a:pathLst>
                <a:path extrusionOk="0" h="354402" w="113035">
                  <a:moveTo>
                    <a:pt x="103679" y="12665"/>
                  </a:moveTo>
                  <a:lnTo>
                    <a:pt x="101174" y="0"/>
                  </a:lnTo>
                  <a:lnTo>
                    <a:pt x="11618" y="0"/>
                  </a:lnTo>
                  <a:lnTo>
                    <a:pt x="8999" y="12517"/>
                  </a:lnTo>
                  <a:cubicBezTo>
                    <a:pt x="3702" y="38094"/>
                    <a:pt x="691" y="64091"/>
                    <a:pt x="0" y="90202"/>
                  </a:cubicBezTo>
                  <a:cubicBezTo>
                    <a:pt x="0" y="121014"/>
                    <a:pt x="12744" y="136577"/>
                    <a:pt x="23436" y="144319"/>
                  </a:cubicBezTo>
                  <a:lnTo>
                    <a:pt x="23847" y="144616"/>
                  </a:lnTo>
                  <a:lnTo>
                    <a:pt x="24266" y="144878"/>
                  </a:lnTo>
                  <a:lnTo>
                    <a:pt x="26011" y="145986"/>
                  </a:lnTo>
                  <a:cubicBezTo>
                    <a:pt x="27294" y="146781"/>
                    <a:pt x="28770" y="147680"/>
                    <a:pt x="30280" y="148675"/>
                  </a:cubicBezTo>
                  <a:cubicBezTo>
                    <a:pt x="33196" y="150668"/>
                    <a:pt x="34888" y="154013"/>
                    <a:pt x="34766" y="157543"/>
                  </a:cubicBezTo>
                  <a:lnTo>
                    <a:pt x="30585" y="327629"/>
                  </a:lnTo>
                  <a:cubicBezTo>
                    <a:pt x="30212" y="342039"/>
                    <a:pt x="41591" y="354021"/>
                    <a:pt x="56000" y="354394"/>
                  </a:cubicBezTo>
                  <a:cubicBezTo>
                    <a:pt x="70410" y="354767"/>
                    <a:pt x="82392" y="343388"/>
                    <a:pt x="82765" y="328979"/>
                  </a:cubicBezTo>
                  <a:cubicBezTo>
                    <a:pt x="82776" y="328529"/>
                    <a:pt x="82776" y="328079"/>
                    <a:pt x="82765" y="327629"/>
                  </a:cubicBezTo>
                  <a:lnTo>
                    <a:pt x="78235" y="157115"/>
                  </a:lnTo>
                  <a:cubicBezTo>
                    <a:pt x="78111" y="153587"/>
                    <a:pt x="79800" y="150242"/>
                    <a:pt x="82713" y="148247"/>
                  </a:cubicBezTo>
                  <a:cubicBezTo>
                    <a:pt x="84144" y="147296"/>
                    <a:pt x="85549" y="146432"/>
                    <a:pt x="86780" y="145629"/>
                  </a:cubicBezTo>
                  <a:lnTo>
                    <a:pt x="88744" y="144407"/>
                  </a:lnTo>
                  <a:lnTo>
                    <a:pt x="89172" y="144127"/>
                  </a:lnTo>
                  <a:lnTo>
                    <a:pt x="89591" y="143822"/>
                  </a:lnTo>
                  <a:cubicBezTo>
                    <a:pt x="105145" y="132474"/>
                    <a:pt x="113036" y="114432"/>
                    <a:pt x="113036" y="90210"/>
                  </a:cubicBezTo>
                  <a:lnTo>
                    <a:pt x="113036" y="89905"/>
                  </a:lnTo>
                  <a:lnTo>
                    <a:pt x="113036" y="89538"/>
                  </a:lnTo>
                  <a:cubicBezTo>
                    <a:pt x="111823" y="63717"/>
                    <a:pt x="108696" y="38023"/>
                    <a:pt x="103679" y="12665"/>
                  </a:cubicBezTo>
                  <a:close/>
                  <a:moveTo>
                    <a:pt x="80330" y="131191"/>
                  </a:moveTo>
                  <a:cubicBezTo>
                    <a:pt x="78636" y="132274"/>
                    <a:pt x="76393" y="133618"/>
                    <a:pt x="74062" y="135154"/>
                  </a:cubicBezTo>
                  <a:cubicBezTo>
                    <a:pt x="66612" y="140135"/>
                    <a:pt x="62255" y="148603"/>
                    <a:pt x="62532" y="157561"/>
                  </a:cubicBezTo>
                  <a:lnTo>
                    <a:pt x="67053" y="328005"/>
                  </a:lnTo>
                  <a:cubicBezTo>
                    <a:pt x="67219" y="333738"/>
                    <a:pt x="62706" y="338522"/>
                    <a:pt x="56972" y="338689"/>
                  </a:cubicBezTo>
                  <a:cubicBezTo>
                    <a:pt x="51238" y="338854"/>
                    <a:pt x="46454" y="334341"/>
                    <a:pt x="46288" y="328607"/>
                  </a:cubicBezTo>
                  <a:cubicBezTo>
                    <a:pt x="46282" y="328406"/>
                    <a:pt x="46282" y="328205"/>
                    <a:pt x="46288" y="328005"/>
                  </a:cubicBezTo>
                  <a:lnTo>
                    <a:pt x="50530" y="157796"/>
                  </a:lnTo>
                  <a:cubicBezTo>
                    <a:pt x="50789" y="148843"/>
                    <a:pt x="46423" y="140388"/>
                    <a:pt x="38973" y="135416"/>
                  </a:cubicBezTo>
                  <a:cubicBezTo>
                    <a:pt x="36617" y="133871"/>
                    <a:pt x="34356" y="132509"/>
                    <a:pt x="32636" y="131436"/>
                  </a:cubicBezTo>
                  <a:cubicBezTo>
                    <a:pt x="22459" y="124095"/>
                    <a:pt x="15720" y="111360"/>
                    <a:pt x="15720" y="90516"/>
                  </a:cubicBezTo>
                  <a:cubicBezTo>
                    <a:pt x="16398" y="65351"/>
                    <a:pt x="19319" y="40297"/>
                    <a:pt x="24449" y="15650"/>
                  </a:cubicBezTo>
                  <a:lnTo>
                    <a:pt x="31938" y="15650"/>
                  </a:lnTo>
                  <a:lnTo>
                    <a:pt x="31938" y="98005"/>
                  </a:lnTo>
                  <a:cubicBezTo>
                    <a:pt x="32202" y="100401"/>
                    <a:pt x="34358" y="102129"/>
                    <a:pt x="36754" y="101866"/>
                  </a:cubicBezTo>
                  <a:cubicBezTo>
                    <a:pt x="38786" y="101642"/>
                    <a:pt x="40391" y="100037"/>
                    <a:pt x="40614" y="98005"/>
                  </a:cubicBezTo>
                  <a:lnTo>
                    <a:pt x="40614" y="15712"/>
                  </a:lnTo>
                  <a:lnTo>
                    <a:pt x="52101" y="15712"/>
                  </a:lnTo>
                  <a:lnTo>
                    <a:pt x="52101" y="98066"/>
                  </a:lnTo>
                  <a:cubicBezTo>
                    <a:pt x="52342" y="100465"/>
                    <a:pt x="54481" y="102213"/>
                    <a:pt x="56880" y="101973"/>
                  </a:cubicBezTo>
                  <a:cubicBezTo>
                    <a:pt x="58945" y="101765"/>
                    <a:pt x="60579" y="100131"/>
                    <a:pt x="60786" y="98066"/>
                  </a:cubicBezTo>
                  <a:lnTo>
                    <a:pt x="60786" y="15712"/>
                  </a:lnTo>
                  <a:lnTo>
                    <a:pt x="72133" y="15712"/>
                  </a:lnTo>
                  <a:lnTo>
                    <a:pt x="72133" y="98066"/>
                  </a:lnTo>
                  <a:lnTo>
                    <a:pt x="72133" y="98066"/>
                  </a:lnTo>
                  <a:cubicBezTo>
                    <a:pt x="72133" y="100476"/>
                    <a:pt x="74088" y="102431"/>
                    <a:pt x="76498" y="102431"/>
                  </a:cubicBezTo>
                  <a:cubicBezTo>
                    <a:pt x="78908" y="102431"/>
                    <a:pt x="80862" y="100476"/>
                    <a:pt x="80862" y="98066"/>
                  </a:cubicBezTo>
                  <a:lnTo>
                    <a:pt x="80862" y="15712"/>
                  </a:lnTo>
                  <a:lnTo>
                    <a:pt x="88351" y="15712"/>
                  </a:lnTo>
                  <a:cubicBezTo>
                    <a:pt x="93213" y="40306"/>
                    <a:pt x="96242" y="65228"/>
                    <a:pt x="97412" y="90272"/>
                  </a:cubicBezTo>
                  <a:cubicBezTo>
                    <a:pt x="97324" y="111089"/>
                    <a:pt x="90586" y="123711"/>
                    <a:pt x="80330" y="131191"/>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1"/>
            <p:cNvSpPr/>
            <p:nvPr/>
          </p:nvSpPr>
          <p:spPr>
            <a:xfrm>
              <a:off x="9223419" y="3882709"/>
              <a:ext cx="72168" cy="407156"/>
            </a:xfrm>
            <a:custGeom>
              <a:rect b="b" l="l" r="r" t="t"/>
              <a:pathLst>
                <a:path extrusionOk="0" h="407156" w="72168">
                  <a:moveTo>
                    <a:pt x="66600" y="22695"/>
                  </a:moveTo>
                  <a:cubicBezTo>
                    <a:pt x="66711" y="10273"/>
                    <a:pt x="56731" y="112"/>
                    <a:pt x="44308" y="1"/>
                  </a:cubicBezTo>
                  <a:cubicBezTo>
                    <a:pt x="44174" y="0"/>
                    <a:pt x="44039" y="0"/>
                    <a:pt x="43905" y="1"/>
                  </a:cubicBezTo>
                  <a:cubicBezTo>
                    <a:pt x="38528" y="193"/>
                    <a:pt x="11478" y="4924"/>
                    <a:pt x="7184" y="78768"/>
                  </a:cubicBezTo>
                  <a:lnTo>
                    <a:pt x="0" y="204338"/>
                  </a:lnTo>
                  <a:cubicBezTo>
                    <a:pt x="0" y="214132"/>
                    <a:pt x="11225" y="219700"/>
                    <a:pt x="20224" y="223218"/>
                  </a:cubicBezTo>
                  <a:lnTo>
                    <a:pt x="13093" y="379408"/>
                  </a:lnTo>
                  <a:cubicBezTo>
                    <a:pt x="14107" y="394980"/>
                    <a:pt x="27008" y="407107"/>
                    <a:pt x="42613" y="407157"/>
                  </a:cubicBezTo>
                  <a:cubicBezTo>
                    <a:pt x="43224" y="407157"/>
                    <a:pt x="43844" y="407157"/>
                    <a:pt x="44455" y="407095"/>
                  </a:cubicBezTo>
                  <a:cubicBezTo>
                    <a:pt x="59595" y="406059"/>
                    <a:pt x="71532" y="393802"/>
                    <a:pt x="72168" y="378640"/>
                  </a:cubicBezTo>
                  <a:lnTo>
                    <a:pt x="66573" y="215895"/>
                  </a:lnTo>
                  <a:close/>
                  <a:moveTo>
                    <a:pt x="43521" y="391410"/>
                  </a:moveTo>
                  <a:cubicBezTo>
                    <a:pt x="36172" y="391929"/>
                    <a:pt x="29706" y="386592"/>
                    <a:pt x="28822" y="379277"/>
                  </a:cubicBezTo>
                  <a:lnTo>
                    <a:pt x="36433" y="212508"/>
                  </a:lnTo>
                  <a:lnTo>
                    <a:pt x="29992" y="210116"/>
                  </a:lnTo>
                  <a:cubicBezTo>
                    <a:pt x="24911" y="208642"/>
                    <a:pt x="20108" y="206335"/>
                    <a:pt x="15781" y="203291"/>
                  </a:cubicBezTo>
                  <a:lnTo>
                    <a:pt x="22886" y="79684"/>
                  </a:lnTo>
                  <a:cubicBezTo>
                    <a:pt x="25784" y="29853"/>
                    <a:pt x="39820" y="16576"/>
                    <a:pt x="44403" y="15703"/>
                  </a:cubicBezTo>
                  <a:cubicBezTo>
                    <a:pt x="48084" y="15799"/>
                    <a:pt x="50992" y="18860"/>
                    <a:pt x="50898" y="22541"/>
                  </a:cubicBezTo>
                  <a:cubicBezTo>
                    <a:pt x="50898" y="22552"/>
                    <a:pt x="50897" y="22562"/>
                    <a:pt x="50897" y="22573"/>
                  </a:cubicBezTo>
                  <a:lnTo>
                    <a:pt x="50897" y="216034"/>
                  </a:lnTo>
                  <a:lnTo>
                    <a:pt x="56509" y="378387"/>
                  </a:lnTo>
                  <a:cubicBezTo>
                    <a:pt x="56087" y="385384"/>
                    <a:pt x="50517" y="390969"/>
                    <a:pt x="43521" y="391410"/>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1"/>
            <p:cNvSpPr/>
            <p:nvPr/>
          </p:nvSpPr>
          <p:spPr>
            <a:xfrm>
              <a:off x="8733742" y="3838193"/>
              <a:ext cx="471346" cy="471346"/>
            </a:xfrm>
            <a:custGeom>
              <a:rect b="b" l="l" r="r" t="t"/>
              <a:pathLst>
                <a:path extrusionOk="0" h="471346" w="471346">
                  <a:moveTo>
                    <a:pt x="235673" y="0"/>
                  </a:moveTo>
                  <a:cubicBezTo>
                    <a:pt x="105514" y="0"/>
                    <a:pt x="0" y="105514"/>
                    <a:pt x="0" y="235673"/>
                  </a:cubicBezTo>
                  <a:cubicBezTo>
                    <a:pt x="0" y="365832"/>
                    <a:pt x="105514" y="471346"/>
                    <a:pt x="235673" y="471346"/>
                  </a:cubicBezTo>
                  <a:cubicBezTo>
                    <a:pt x="365832" y="471346"/>
                    <a:pt x="471346" y="365832"/>
                    <a:pt x="471346" y="235673"/>
                  </a:cubicBezTo>
                  <a:cubicBezTo>
                    <a:pt x="471346" y="105514"/>
                    <a:pt x="365832" y="0"/>
                    <a:pt x="235673" y="0"/>
                  </a:cubicBezTo>
                  <a:close/>
                  <a:moveTo>
                    <a:pt x="235673" y="453889"/>
                  </a:moveTo>
                  <a:cubicBezTo>
                    <a:pt x="115156" y="453889"/>
                    <a:pt x="17457" y="356190"/>
                    <a:pt x="17457" y="235673"/>
                  </a:cubicBezTo>
                  <a:cubicBezTo>
                    <a:pt x="17457" y="115156"/>
                    <a:pt x="115156" y="17457"/>
                    <a:pt x="235673" y="17457"/>
                  </a:cubicBezTo>
                  <a:cubicBezTo>
                    <a:pt x="356190" y="17457"/>
                    <a:pt x="453889" y="115156"/>
                    <a:pt x="453889" y="235673"/>
                  </a:cubicBezTo>
                  <a:cubicBezTo>
                    <a:pt x="453755" y="356134"/>
                    <a:pt x="356134" y="453755"/>
                    <a:pt x="235673" y="453889"/>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1"/>
            <p:cNvSpPr/>
            <p:nvPr/>
          </p:nvSpPr>
          <p:spPr>
            <a:xfrm>
              <a:off x="8803571" y="3908022"/>
              <a:ext cx="331688" cy="331688"/>
            </a:xfrm>
            <a:custGeom>
              <a:rect b="b" l="l" r="r" t="t"/>
              <a:pathLst>
                <a:path extrusionOk="0" h="331688" w="331688">
                  <a:moveTo>
                    <a:pt x="165844" y="0"/>
                  </a:moveTo>
                  <a:cubicBezTo>
                    <a:pt x="74251" y="0"/>
                    <a:pt x="0" y="74251"/>
                    <a:pt x="0" y="165844"/>
                  </a:cubicBezTo>
                  <a:cubicBezTo>
                    <a:pt x="0" y="257437"/>
                    <a:pt x="74251" y="331688"/>
                    <a:pt x="165844" y="331688"/>
                  </a:cubicBezTo>
                  <a:cubicBezTo>
                    <a:pt x="257437" y="331688"/>
                    <a:pt x="331688" y="257437"/>
                    <a:pt x="331688" y="165844"/>
                  </a:cubicBezTo>
                  <a:cubicBezTo>
                    <a:pt x="331587" y="74293"/>
                    <a:pt x="257395" y="101"/>
                    <a:pt x="165844" y="0"/>
                  </a:cubicBezTo>
                  <a:close/>
                  <a:moveTo>
                    <a:pt x="165844" y="314231"/>
                  </a:moveTo>
                  <a:cubicBezTo>
                    <a:pt x="83893" y="314231"/>
                    <a:pt x="17457" y="247796"/>
                    <a:pt x="17457" y="165844"/>
                  </a:cubicBezTo>
                  <a:cubicBezTo>
                    <a:pt x="17457" y="83893"/>
                    <a:pt x="83893" y="17457"/>
                    <a:pt x="165844" y="17457"/>
                  </a:cubicBezTo>
                  <a:cubicBezTo>
                    <a:pt x="247796" y="17457"/>
                    <a:pt x="314231" y="83893"/>
                    <a:pt x="314231" y="165844"/>
                  </a:cubicBezTo>
                  <a:cubicBezTo>
                    <a:pt x="314139" y="247758"/>
                    <a:pt x="247758" y="314139"/>
                    <a:pt x="165844" y="314231"/>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8" name="Google Shape;368;p21"/>
          <p:cNvGrpSpPr/>
          <p:nvPr/>
        </p:nvGrpSpPr>
        <p:grpSpPr>
          <a:xfrm>
            <a:off x="5779625" y="3846925"/>
            <a:ext cx="698290" cy="471363"/>
            <a:chOff x="5779625" y="3846925"/>
            <a:chExt cx="698290" cy="471363"/>
          </a:xfrm>
        </p:grpSpPr>
        <p:sp>
          <p:nvSpPr>
            <p:cNvPr id="369" name="Google Shape;369;p21"/>
            <p:cNvSpPr/>
            <p:nvPr/>
          </p:nvSpPr>
          <p:spPr>
            <a:xfrm>
              <a:off x="5849454" y="3846925"/>
              <a:ext cx="331688" cy="157115"/>
            </a:xfrm>
            <a:custGeom>
              <a:rect b="b" l="l" r="r" t="t"/>
              <a:pathLst>
                <a:path extrusionOk="0" h="157115" w="331688">
                  <a:moveTo>
                    <a:pt x="0" y="148387"/>
                  </a:moveTo>
                  <a:cubicBezTo>
                    <a:pt x="0" y="153208"/>
                    <a:pt x="3908" y="157116"/>
                    <a:pt x="8729" y="157116"/>
                  </a:cubicBezTo>
                  <a:lnTo>
                    <a:pt x="253130" y="157116"/>
                  </a:lnTo>
                  <a:cubicBezTo>
                    <a:pt x="296517" y="157116"/>
                    <a:pt x="331688" y="121944"/>
                    <a:pt x="331688" y="78558"/>
                  </a:cubicBezTo>
                  <a:cubicBezTo>
                    <a:pt x="331688" y="35171"/>
                    <a:pt x="296517" y="0"/>
                    <a:pt x="253130" y="0"/>
                  </a:cubicBezTo>
                  <a:cubicBezTo>
                    <a:pt x="209744" y="0"/>
                    <a:pt x="174573" y="35171"/>
                    <a:pt x="174573" y="78558"/>
                  </a:cubicBezTo>
                  <a:lnTo>
                    <a:pt x="174573" y="87286"/>
                  </a:lnTo>
                  <a:cubicBezTo>
                    <a:pt x="174573" y="92107"/>
                    <a:pt x="178481" y="96015"/>
                    <a:pt x="183301" y="96015"/>
                  </a:cubicBezTo>
                  <a:cubicBezTo>
                    <a:pt x="188122" y="96015"/>
                    <a:pt x="192030" y="92107"/>
                    <a:pt x="192030" y="87286"/>
                  </a:cubicBezTo>
                  <a:lnTo>
                    <a:pt x="192030" y="78558"/>
                  </a:lnTo>
                  <a:cubicBezTo>
                    <a:pt x="192030" y="44813"/>
                    <a:pt x="219386" y="17457"/>
                    <a:pt x="253130" y="17457"/>
                  </a:cubicBezTo>
                  <a:cubicBezTo>
                    <a:pt x="286875" y="17457"/>
                    <a:pt x="314231" y="44813"/>
                    <a:pt x="314231" y="78558"/>
                  </a:cubicBezTo>
                  <a:cubicBezTo>
                    <a:pt x="314231" y="112303"/>
                    <a:pt x="286875" y="139658"/>
                    <a:pt x="253130" y="139658"/>
                  </a:cubicBezTo>
                  <a:lnTo>
                    <a:pt x="8729" y="139658"/>
                  </a:lnTo>
                  <a:cubicBezTo>
                    <a:pt x="3908" y="139658"/>
                    <a:pt x="0" y="143566"/>
                    <a:pt x="0" y="148387"/>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1"/>
            <p:cNvSpPr/>
            <p:nvPr/>
          </p:nvSpPr>
          <p:spPr>
            <a:xfrm>
              <a:off x="5779625" y="3881840"/>
              <a:ext cx="698290" cy="226944"/>
            </a:xfrm>
            <a:custGeom>
              <a:rect b="b" l="l" r="r" t="t"/>
              <a:pathLst>
                <a:path extrusionOk="0" h="226944" w="698290">
                  <a:moveTo>
                    <a:pt x="584819" y="0"/>
                  </a:moveTo>
                  <a:cubicBezTo>
                    <a:pt x="522111" y="38"/>
                    <a:pt x="471308" y="50904"/>
                    <a:pt x="471345" y="113611"/>
                  </a:cubicBezTo>
                  <a:cubicBezTo>
                    <a:pt x="471353" y="126447"/>
                    <a:pt x="473538" y="139189"/>
                    <a:pt x="477806" y="151294"/>
                  </a:cubicBezTo>
                  <a:cubicBezTo>
                    <a:pt x="479282" y="155882"/>
                    <a:pt x="484199" y="158406"/>
                    <a:pt x="488788" y="156930"/>
                  </a:cubicBezTo>
                  <a:cubicBezTo>
                    <a:pt x="493377" y="155454"/>
                    <a:pt x="495900" y="150536"/>
                    <a:pt x="494424" y="145947"/>
                  </a:cubicBezTo>
                  <a:cubicBezTo>
                    <a:pt x="494373" y="145790"/>
                    <a:pt x="494318" y="145635"/>
                    <a:pt x="494259" y="145480"/>
                  </a:cubicBezTo>
                  <a:cubicBezTo>
                    <a:pt x="476582" y="95486"/>
                    <a:pt x="502780" y="40627"/>
                    <a:pt x="552774" y="22949"/>
                  </a:cubicBezTo>
                  <a:cubicBezTo>
                    <a:pt x="602768" y="5272"/>
                    <a:pt x="657627" y="31470"/>
                    <a:pt x="675305" y="81464"/>
                  </a:cubicBezTo>
                  <a:cubicBezTo>
                    <a:pt x="692982" y="131459"/>
                    <a:pt x="666784" y="186318"/>
                    <a:pt x="616790" y="203995"/>
                  </a:cubicBezTo>
                  <a:cubicBezTo>
                    <a:pt x="606521" y="207626"/>
                    <a:pt x="595710" y="209483"/>
                    <a:pt x="584819" y="209488"/>
                  </a:cubicBezTo>
                  <a:lnTo>
                    <a:pt x="8729" y="209488"/>
                  </a:lnTo>
                  <a:cubicBezTo>
                    <a:pt x="3908" y="209488"/>
                    <a:pt x="0" y="213395"/>
                    <a:pt x="0" y="218216"/>
                  </a:cubicBezTo>
                  <a:cubicBezTo>
                    <a:pt x="0" y="223037"/>
                    <a:pt x="3908" y="226945"/>
                    <a:pt x="8729" y="226945"/>
                  </a:cubicBezTo>
                  <a:lnTo>
                    <a:pt x="584819" y="226945"/>
                  </a:lnTo>
                  <a:cubicBezTo>
                    <a:pt x="647488" y="226945"/>
                    <a:pt x="698291" y="176141"/>
                    <a:pt x="698291" y="113472"/>
                  </a:cubicBezTo>
                  <a:cubicBezTo>
                    <a:pt x="698291" y="50803"/>
                    <a:pt x="647488" y="0"/>
                    <a:pt x="584819" y="0"/>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21"/>
            <p:cNvSpPr/>
            <p:nvPr/>
          </p:nvSpPr>
          <p:spPr>
            <a:xfrm>
              <a:off x="5884368" y="4196071"/>
              <a:ext cx="375328" cy="122217"/>
            </a:xfrm>
            <a:custGeom>
              <a:rect b="b" l="l" r="r" t="t"/>
              <a:pathLst>
                <a:path extrusionOk="0" h="122217" w="375328">
                  <a:moveTo>
                    <a:pt x="314231" y="0"/>
                  </a:moveTo>
                  <a:lnTo>
                    <a:pt x="8729" y="0"/>
                  </a:lnTo>
                  <a:cubicBezTo>
                    <a:pt x="3908" y="0"/>
                    <a:pt x="0" y="3908"/>
                    <a:pt x="0" y="8729"/>
                  </a:cubicBezTo>
                  <a:cubicBezTo>
                    <a:pt x="0" y="13549"/>
                    <a:pt x="3908" y="17457"/>
                    <a:pt x="8729" y="17457"/>
                  </a:cubicBezTo>
                  <a:lnTo>
                    <a:pt x="314231" y="17457"/>
                  </a:lnTo>
                  <a:cubicBezTo>
                    <a:pt x="338334" y="17467"/>
                    <a:pt x="357866" y="37015"/>
                    <a:pt x="357856" y="61119"/>
                  </a:cubicBezTo>
                  <a:cubicBezTo>
                    <a:pt x="357846" y="85222"/>
                    <a:pt x="338298" y="104753"/>
                    <a:pt x="314195" y="104744"/>
                  </a:cubicBezTo>
                  <a:cubicBezTo>
                    <a:pt x="295707" y="104736"/>
                    <a:pt x="279231" y="93081"/>
                    <a:pt x="273067" y="75651"/>
                  </a:cubicBezTo>
                  <a:cubicBezTo>
                    <a:pt x="271461" y="71105"/>
                    <a:pt x="266475" y="68722"/>
                    <a:pt x="261929" y="70327"/>
                  </a:cubicBezTo>
                  <a:cubicBezTo>
                    <a:pt x="257383" y="71932"/>
                    <a:pt x="254999" y="76919"/>
                    <a:pt x="256604" y="81464"/>
                  </a:cubicBezTo>
                  <a:cubicBezTo>
                    <a:pt x="267851" y="113280"/>
                    <a:pt x="302760" y="129955"/>
                    <a:pt x="334576" y="118708"/>
                  </a:cubicBezTo>
                  <a:cubicBezTo>
                    <a:pt x="366391" y="107461"/>
                    <a:pt x="383065" y="72552"/>
                    <a:pt x="371819" y="40737"/>
                  </a:cubicBezTo>
                  <a:cubicBezTo>
                    <a:pt x="363191" y="16330"/>
                    <a:pt x="340118" y="8"/>
                    <a:pt x="314231" y="0"/>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2" name="Google Shape;372;p21"/>
          <p:cNvGrpSpPr/>
          <p:nvPr/>
        </p:nvGrpSpPr>
        <p:grpSpPr>
          <a:xfrm>
            <a:off x="5581495" y="1645243"/>
            <a:ext cx="1524666" cy="1345862"/>
            <a:chOff x="5581495" y="1645243"/>
            <a:chExt cx="1524666" cy="1345862"/>
          </a:xfrm>
        </p:grpSpPr>
        <p:sp>
          <p:nvSpPr>
            <p:cNvPr id="373" name="Google Shape;373;p21"/>
            <p:cNvSpPr/>
            <p:nvPr/>
          </p:nvSpPr>
          <p:spPr>
            <a:xfrm>
              <a:off x="6364388" y="2383878"/>
              <a:ext cx="120383" cy="120383"/>
            </a:xfrm>
            <a:custGeom>
              <a:rect b="b" l="l" r="r" t="t"/>
              <a:pathLst>
                <a:path extrusionOk="0" h="120383" w="120383">
                  <a:moveTo>
                    <a:pt x="60192" y="120383"/>
                  </a:moveTo>
                  <a:cubicBezTo>
                    <a:pt x="93828" y="120383"/>
                    <a:pt x="120383" y="93828"/>
                    <a:pt x="120383" y="60192"/>
                  </a:cubicBezTo>
                  <a:cubicBezTo>
                    <a:pt x="120383" y="26555"/>
                    <a:pt x="93828" y="0"/>
                    <a:pt x="60192" y="0"/>
                  </a:cubicBezTo>
                  <a:cubicBezTo>
                    <a:pt x="26555" y="0"/>
                    <a:pt x="0" y="26555"/>
                    <a:pt x="0" y="60192"/>
                  </a:cubicBezTo>
                  <a:cubicBezTo>
                    <a:pt x="0" y="60192"/>
                    <a:pt x="0" y="60192"/>
                    <a:pt x="0" y="60192"/>
                  </a:cubicBezTo>
                  <a:cubicBezTo>
                    <a:pt x="0" y="93828"/>
                    <a:pt x="26555" y="120383"/>
                    <a:pt x="60192" y="120383"/>
                  </a:cubicBezTo>
                  <a:cubicBezTo>
                    <a:pt x="60192" y="120383"/>
                    <a:pt x="60192" y="120383"/>
                    <a:pt x="60192" y="120383"/>
                  </a:cubicBezTo>
                  <a:close/>
                  <a:moveTo>
                    <a:pt x="60192" y="37177"/>
                  </a:moveTo>
                  <a:cubicBezTo>
                    <a:pt x="74354" y="37177"/>
                    <a:pt x="84976" y="47799"/>
                    <a:pt x="84976" y="61962"/>
                  </a:cubicBezTo>
                  <a:cubicBezTo>
                    <a:pt x="84976" y="76125"/>
                    <a:pt x="74354" y="86747"/>
                    <a:pt x="60192" y="86747"/>
                  </a:cubicBezTo>
                  <a:cubicBezTo>
                    <a:pt x="46029" y="86747"/>
                    <a:pt x="35407" y="76125"/>
                    <a:pt x="35407" y="61962"/>
                  </a:cubicBezTo>
                  <a:cubicBezTo>
                    <a:pt x="35407" y="61962"/>
                    <a:pt x="35407" y="61962"/>
                    <a:pt x="35407" y="61962"/>
                  </a:cubicBezTo>
                  <a:cubicBezTo>
                    <a:pt x="35407" y="47799"/>
                    <a:pt x="46029" y="37177"/>
                    <a:pt x="60192" y="37177"/>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1"/>
            <p:cNvSpPr/>
            <p:nvPr/>
          </p:nvSpPr>
          <p:spPr>
            <a:xfrm>
              <a:off x="6309508" y="2511343"/>
              <a:ext cx="64005" cy="60191"/>
            </a:xfrm>
            <a:custGeom>
              <a:rect b="b" l="l" r="r" t="t"/>
              <a:pathLst>
                <a:path extrusionOk="0" h="60191" w="64005">
                  <a:moveTo>
                    <a:pt x="7081" y="58421"/>
                  </a:moveTo>
                  <a:cubicBezTo>
                    <a:pt x="8852" y="60192"/>
                    <a:pt x="12392" y="60192"/>
                    <a:pt x="14163" y="60192"/>
                  </a:cubicBezTo>
                  <a:lnTo>
                    <a:pt x="49570" y="60192"/>
                  </a:lnTo>
                  <a:cubicBezTo>
                    <a:pt x="58421" y="60192"/>
                    <a:pt x="65503" y="53110"/>
                    <a:pt x="63732" y="44259"/>
                  </a:cubicBezTo>
                  <a:cubicBezTo>
                    <a:pt x="63732" y="42488"/>
                    <a:pt x="63732" y="38947"/>
                    <a:pt x="61962" y="37177"/>
                  </a:cubicBezTo>
                  <a:lnTo>
                    <a:pt x="44259" y="7081"/>
                  </a:lnTo>
                  <a:cubicBezTo>
                    <a:pt x="40718" y="1770"/>
                    <a:pt x="37177" y="0"/>
                    <a:pt x="31866" y="0"/>
                  </a:cubicBezTo>
                  <a:cubicBezTo>
                    <a:pt x="28325" y="0"/>
                    <a:pt x="26555" y="0"/>
                    <a:pt x="24785" y="1770"/>
                  </a:cubicBezTo>
                  <a:cubicBezTo>
                    <a:pt x="23014" y="3541"/>
                    <a:pt x="21244" y="5311"/>
                    <a:pt x="19474" y="7081"/>
                  </a:cubicBezTo>
                  <a:lnTo>
                    <a:pt x="1770" y="37177"/>
                  </a:lnTo>
                  <a:cubicBezTo>
                    <a:pt x="-1770" y="44259"/>
                    <a:pt x="0" y="53110"/>
                    <a:pt x="7081" y="58421"/>
                  </a:cubicBezTo>
                  <a:cubicBezTo>
                    <a:pt x="7081" y="58421"/>
                    <a:pt x="7081" y="58421"/>
                    <a:pt x="7081" y="58421"/>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1"/>
            <p:cNvSpPr/>
            <p:nvPr/>
          </p:nvSpPr>
          <p:spPr>
            <a:xfrm>
              <a:off x="5957882" y="2151963"/>
              <a:ext cx="762344" cy="662747"/>
            </a:xfrm>
            <a:custGeom>
              <a:rect b="b" l="l" r="r" t="t"/>
              <a:pathLst>
                <a:path extrusionOk="0" h="662747" w="762344">
                  <a:moveTo>
                    <a:pt x="22342" y="575361"/>
                  </a:moveTo>
                  <a:cubicBezTo>
                    <a:pt x="22342" y="616079"/>
                    <a:pt x="54208" y="647945"/>
                    <a:pt x="94926" y="647945"/>
                  </a:cubicBezTo>
                  <a:cubicBezTo>
                    <a:pt x="132103" y="647945"/>
                    <a:pt x="162199" y="621390"/>
                    <a:pt x="167510" y="584213"/>
                  </a:cubicBezTo>
                  <a:lnTo>
                    <a:pt x="275501" y="543495"/>
                  </a:lnTo>
                  <a:lnTo>
                    <a:pt x="275501" y="559428"/>
                  </a:lnTo>
                  <a:lnTo>
                    <a:pt x="495023" y="559428"/>
                  </a:lnTo>
                  <a:lnTo>
                    <a:pt x="495023" y="555887"/>
                  </a:lnTo>
                  <a:lnTo>
                    <a:pt x="590622" y="598376"/>
                  </a:lnTo>
                  <a:cubicBezTo>
                    <a:pt x="595933" y="639093"/>
                    <a:pt x="631340" y="667419"/>
                    <a:pt x="670287" y="662108"/>
                  </a:cubicBezTo>
                  <a:cubicBezTo>
                    <a:pt x="707464" y="658567"/>
                    <a:pt x="735790" y="626701"/>
                    <a:pt x="734019" y="587754"/>
                  </a:cubicBezTo>
                  <a:cubicBezTo>
                    <a:pt x="762345" y="559428"/>
                    <a:pt x="762345" y="513399"/>
                    <a:pt x="734019" y="485074"/>
                  </a:cubicBezTo>
                  <a:cubicBezTo>
                    <a:pt x="709235" y="460289"/>
                    <a:pt x="668517" y="456748"/>
                    <a:pt x="640191" y="477992"/>
                  </a:cubicBezTo>
                  <a:lnTo>
                    <a:pt x="549904" y="439045"/>
                  </a:lnTo>
                  <a:lnTo>
                    <a:pt x="549904" y="439045"/>
                  </a:lnTo>
                  <a:lnTo>
                    <a:pt x="565837" y="433734"/>
                  </a:lnTo>
                  <a:lnTo>
                    <a:pt x="643732" y="403638"/>
                  </a:lnTo>
                  <a:cubicBezTo>
                    <a:pt x="650813" y="408949"/>
                    <a:pt x="657895" y="412490"/>
                    <a:pt x="664976" y="416030"/>
                  </a:cubicBezTo>
                  <a:cubicBezTo>
                    <a:pt x="673828" y="417801"/>
                    <a:pt x="680909" y="419571"/>
                    <a:pt x="689761" y="421341"/>
                  </a:cubicBezTo>
                  <a:cubicBezTo>
                    <a:pt x="730479" y="421341"/>
                    <a:pt x="762345" y="389475"/>
                    <a:pt x="762345" y="348757"/>
                  </a:cubicBezTo>
                  <a:cubicBezTo>
                    <a:pt x="762345" y="329284"/>
                    <a:pt x="753493" y="309810"/>
                    <a:pt x="739331" y="295647"/>
                  </a:cubicBezTo>
                  <a:lnTo>
                    <a:pt x="739331" y="295647"/>
                  </a:lnTo>
                  <a:cubicBezTo>
                    <a:pt x="739331" y="254929"/>
                    <a:pt x="707464" y="223063"/>
                    <a:pt x="666747" y="223063"/>
                  </a:cubicBezTo>
                  <a:cubicBezTo>
                    <a:pt x="641962" y="223063"/>
                    <a:pt x="618947" y="235456"/>
                    <a:pt x="604785" y="258470"/>
                  </a:cubicBezTo>
                  <a:cubicBezTo>
                    <a:pt x="604785" y="253159"/>
                    <a:pt x="604785" y="246078"/>
                    <a:pt x="604785" y="240767"/>
                  </a:cubicBezTo>
                  <a:cubicBezTo>
                    <a:pt x="604785" y="107991"/>
                    <a:pt x="505645" y="0"/>
                    <a:pt x="383492" y="0"/>
                  </a:cubicBezTo>
                  <a:cubicBezTo>
                    <a:pt x="261338" y="0"/>
                    <a:pt x="163969" y="104450"/>
                    <a:pt x="163969" y="237226"/>
                  </a:cubicBezTo>
                  <a:cubicBezTo>
                    <a:pt x="163969" y="238996"/>
                    <a:pt x="163969" y="238996"/>
                    <a:pt x="163969" y="240767"/>
                  </a:cubicBezTo>
                  <a:cubicBezTo>
                    <a:pt x="163969" y="242537"/>
                    <a:pt x="163969" y="244307"/>
                    <a:pt x="163969" y="244307"/>
                  </a:cubicBezTo>
                  <a:cubicBezTo>
                    <a:pt x="163969" y="244307"/>
                    <a:pt x="162199" y="240767"/>
                    <a:pt x="162199" y="240767"/>
                  </a:cubicBezTo>
                  <a:cubicBezTo>
                    <a:pt x="140955" y="207130"/>
                    <a:pt x="96696" y="196508"/>
                    <a:pt x="63060" y="217752"/>
                  </a:cubicBezTo>
                  <a:cubicBezTo>
                    <a:pt x="41816" y="231915"/>
                    <a:pt x="29423" y="254929"/>
                    <a:pt x="29423" y="279714"/>
                  </a:cubicBezTo>
                  <a:lnTo>
                    <a:pt x="29423" y="279714"/>
                  </a:lnTo>
                  <a:cubicBezTo>
                    <a:pt x="1098" y="308039"/>
                    <a:pt x="1098" y="354068"/>
                    <a:pt x="29423" y="382394"/>
                  </a:cubicBezTo>
                  <a:cubicBezTo>
                    <a:pt x="55979" y="408949"/>
                    <a:pt x="96696" y="410719"/>
                    <a:pt x="125022" y="389475"/>
                  </a:cubicBezTo>
                  <a:lnTo>
                    <a:pt x="202917" y="424882"/>
                  </a:lnTo>
                  <a:lnTo>
                    <a:pt x="211769" y="428423"/>
                  </a:lnTo>
                  <a:lnTo>
                    <a:pt x="116170" y="465600"/>
                  </a:lnTo>
                  <a:cubicBezTo>
                    <a:pt x="84304" y="442585"/>
                    <a:pt x="38275" y="449667"/>
                    <a:pt x="15261" y="481533"/>
                  </a:cubicBezTo>
                  <a:cubicBezTo>
                    <a:pt x="-7754" y="511629"/>
                    <a:pt x="-4213" y="550576"/>
                    <a:pt x="22342" y="575361"/>
                  </a:cubicBezTo>
                  <a:lnTo>
                    <a:pt x="22342" y="575361"/>
                  </a:lnTo>
                  <a:close/>
                  <a:moveTo>
                    <a:pt x="650813" y="520480"/>
                  </a:moveTo>
                  <a:cubicBezTo>
                    <a:pt x="659665" y="502777"/>
                    <a:pt x="682680" y="493925"/>
                    <a:pt x="700383" y="502777"/>
                  </a:cubicBezTo>
                  <a:cubicBezTo>
                    <a:pt x="718086" y="511629"/>
                    <a:pt x="726938" y="534643"/>
                    <a:pt x="718086" y="552347"/>
                  </a:cubicBezTo>
                  <a:cubicBezTo>
                    <a:pt x="716316" y="555887"/>
                    <a:pt x="712775" y="559428"/>
                    <a:pt x="711005" y="562969"/>
                  </a:cubicBezTo>
                  <a:cubicBezTo>
                    <a:pt x="707464" y="566509"/>
                    <a:pt x="702153" y="570050"/>
                    <a:pt x="696842" y="571820"/>
                  </a:cubicBezTo>
                  <a:cubicBezTo>
                    <a:pt x="705694" y="589524"/>
                    <a:pt x="700383" y="612538"/>
                    <a:pt x="680909" y="621390"/>
                  </a:cubicBezTo>
                  <a:cubicBezTo>
                    <a:pt x="663206" y="630242"/>
                    <a:pt x="640191" y="624931"/>
                    <a:pt x="631340" y="605457"/>
                  </a:cubicBezTo>
                  <a:cubicBezTo>
                    <a:pt x="626029" y="596605"/>
                    <a:pt x="626029" y="584213"/>
                    <a:pt x="629569" y="573591"/>
                  </a:cubicBezTo>
                  <a:lnTo>
                    <a:pt x="496794" y="513399"/>
                  </a:lnTo>
                  <a:lnTo>
                    <a:pt x="496794" y="474452"/>
                  </a:lnTo>
                  <a:lnTo>
                    <a:pt x="500334" y="474452"/>
                  </a:lnTo>
                  <a:cubicBezTo>
                    <a:pt x="510956" y="474452"/>
                    <a:pt x="523349" y="470911"/>
                    <a:pt x="532201" y="463830"/>
                  </a:cubicBezTo>
                  <a:lnTo>
                    <a:pt x="650813" y="520480"/>
                  </a:lnTo>
                  <a:close/>
                  <a:moveTo>
                    <a:pt x="633110" y="304499"/>
                  </a:moveTo>
                  <a:cubicBezTo>
                    <a:pt x="631340" y="300958"/>
                    <a:pt x="631340" y="297417"/>
                    <a:pt x="631340" y="292106"/>
                  </a:cubicBezTo>
                  <a:cubicBezTo>
                    <a:pt x="631340" y="270862"/>
                    <a:pt x="647273" y="254929"/>
                    <a:pt x="668517" y="254929"/>
                  </a:cubicBezTo>
                  <a:cubicBezTo>
                    <a:pt x="687991" y="254929"/>
                    <a:pt x="705694" y="272633"/>
                    <a:pt x="705694" y="292106"/>
                  </a:cubicBezTo>
                  <a:lnTo>
                    <a:pt x="705694" y="292106"/>
                  </a:lnTo>
                  <a:cubicBezTo>
                    <a:pt x="705694" y="297417"/>
                    <a:pt x="703924" y="304499"/>
                    <a:pt x="702153" y="309810"/>
                  </a:cubicBezTo>
                  <a:cubicBezTo>
                    <a:pt x="721627" y="315121"/>
                    <a:pt x="734019" y="336365"/>
                    <a:pt x="726938" y="355839"/>
                  </a:cubicBezTo>
                  <a:cubicBezTo>
                    <a:pt x="721627" y="371772"/>
                    <a:pt x="707464" y="382394"/>
                    <a:pt x="691531" y="382394"/>
                  </a:cubicBezTo>
                  <a:lnTo>
                    <a:pt x="691531" y="382394"/>
                  </a:lnTo>
                  <a:cubicBezTo>
                    <a:pt x="677369" y="382394"/>
                    <a:pt x="663206" y="373542"/>
                    <a:pt x="656124" y="359379"/>
                  </a:cubicBezTo>
                  <a:lnTo>
                    <a:pt x="555215" y="398327"/>
                  </a:lnTo>
                  <a:lnTo>
                    <a:pt x="555215" y="378853"/>
                  </a:lnTo>
                  <a:cubicBezTo>
                    <a:pt x="569378" y="361150"/>
                    <a:pt x="581770" y="341676"/>
                    <a:pt x="590622" y="320432"/>
                  </a:cubicBezTo>
                  <a:lnTo>
                    <a:pt x="633110" y="304499"/>
                  </a:lnTo>
                  <a:close/>
                  <a:moveTo>
                    <a:pt x="385262" y="31866"/>
                  </a:moveTo>
                  <a:cubicBezTo>
                    <a:pt x="487942" y="31866"/>
                    <a:pt x="571148" y="123924"/>
                    <a:pt x="571148" y="237226"/>
                  </a:cubicBezTo>
                  <a:cubicBezTo>
                    <a:pt x="571148" y="283255"/>
                    <a:pt x="555215" y="327513"/>
                    <a:pt x="523349" y="361150"/>
                  </a:cubicBezTo>
                  <a:cubicBezTo>
                    <a:pt x="519808" y="364690"/>
                    <a:pt x="518038" y="370001"/>
                    <a:pt x="518038" y="375312"/>
                  </a:cubicBezTo>
                  <a:lnTo>
                    <a:pt x="518038" y="419571"/>
                  </a:lnTo>
                  <a:cubicBezTo>
                    <a:pt x="518038" y="431963"/>
                    <a:pt x="509186" y="440815"/>
                    <a:pt x="496794" y="442585"/>
                  </a:cubicBezTo>
                  <a:cubicBezTo>
                    <a:pt x="496794" y="442585"/>
                    <a:pt x="496794" y="442585"/>
                    <a:pt x="496794" y="442585"/>
                  </a:cubicBezTo>
                  <a:lnTo>
                    <a:pt x="480861" y="442585"/>
                  </a:lnTo>
                  <a:cubicBezTo>
                    <a:pt x="468468" y="442585"/>
                    <a:pt x="459616" y="451437"/>
                    <a:pt x="457846" y="463830"/>
                  </a:cubicBezTo>
                  <a:lnTo>
                    <a:pt x="457846" y="524021"/>
                  </a:lnTo>
                  <a:lnTo>
                    <a:pt x="427750" y="524021"/>
                  </a:lnTo>
                  <a:lnTo>
                    <a:pt x="427750" y="479763"/>
                  </a:lnTo>
                  <a:lnTo>
                    <a:pt x="397655" y="479763"/>
                  </a:lnTo>
                  <a:lnTo>
                    <a:pt x="397655" y="524021"/>
                  </a:lnTo>
                  <a:lnTo>
                    <a:pt x="369329" y="524021"/>
                  </a:lnTo>
                  <a:lnTo>
                    <a:pt x="369329" y="479763"/>
                  </a:lnTo>
                  <a:lnTo>
                    <a:pt x="339233" y="479763"/>
                  </a:lnTo>
                  <a:lnTo>
                    <a:pt x="339233" y="524021"/>
                  </a:lnTo>
                  <a:lnTo>
                    <a:pt x="309137" y="524021"/>
                  </a:lnTo>
                  <a:lnTo>
                    <a:pt x="309137" y="463830"/>
                  </a:lnTo>
                  <a:cubicBezTo>
                    <a:pt x="309137" y="451437"/>
                    <a:pt x="298515" y="440815"/>
                    <a:pt x="286123" y="440815"/>
                  </a:cubicBezTo>
                  <a:lnTo>
                    <a:pt x="270190" y="440815"/>
                  </a:lnTo>
                  <a:cubicBezTo>
                    <a:pt x="257798" y="440815"/>
                    <a:pt x="248946" y="431963"/>
                    <a:pt x="248946" y="419571"/>
                  </a:cubicBezTo>
                  <a:lnTo>
                    <a:pt x="248946" y="373542"/>
                  </a:lnTo>
                  <a:cubicBezTo>
                    <a:pt x="248946" y="368231"/>
                    <a:pt x="247175" y="362920"/>
                    <a:pt x="243635" y="359379"/>
                  </a:cubicBezTo>
                  <a:cubicBezTo>
                    <a:pt x="213539" y="325743"/>
                    <a:pt x="195836" y="281484"/>
                    <a:pt x="195836" y="235456"/>
                  </a:cubicBezTo>
                  <a:cubicBezTo>
                    <a:pt x="199376" y="123924"/>
                    <a:pt x="282582" y="31866"/>
                    <a:pt x="385262" y="31866"/>
                  </a:cubicBezTo>
                  <a:lnTo>
                    <a:pt x="385262" y="31866"/>
                  </a:lnTo>
                  <a:close/>
                  <a:moveTo>
                    <a:pt x="112630" y="345217"/>
                  </a:moveTo>
                  <a:cubicBezTo>
                    <a:pt x="110859" y="348757"/>
                    <a:pt x="107319" y="354068"/>
                    <a:pt x="103778" y="357609"/>
                  </a:cubicBezTo>
                  <a:cubicBezTo>
                    <a:pt x="89615" y="371772"/>
                    <a:pt x="64830" y="371772"/>
                    <a:pt x="50668" y="357609"/>
                  </a:cubicBezTo>
                  <a:cubicBezTo>
                    <a:pt x="36505" y="343446"/>
                    <a:pt x="36505" y="318662"/>
                    <a:pt x="50668" y="304499"/>
                  </a:cubicBezTo>
                  <a:lnTo>
                    <a:pt x="50668" y="304499"/>
                  </a:lnTo>
                  <a:lnTo>
                    <a:pt x="50668" y="306269"/>
                  </a:lnTo>
                  <a:cubicBezTo>
                    <a:pt x="54208" y="302728"/>
                    <a:pt x="59519" y="299188"/>
                    <a:pt x="64830" y="297417"/>
                  </a:cubicBezTo>
                  <a:cubicBezTo>
                    <a:pt x="54208" y="279714"/>
                    <a:pt x="61290" y="256700"/>
                    <a:pt x="78993" y="247848"/>
                  </a:cubicBezTo>
                  <a:cubicBezTo>
                    <a:pt x="96696" y="237226"/>
                    <a:pt x="119711" y="244307"/>
                    <a:pt x="128563" y="262011"/>
                  </a:cubicBezTo>
                  <a:cubicBezTo>
                    <a:pt x="133874" y="270862"/>
                    <a:pt x="133874" y="281484"/>
                    <a:pt x="132103" y="292106"/>
                  </a:cubicBezTo>
                  <a:lnTo>
                    <a:pt x="172821" y="309810"/>
                  </a:lnTo>
                  <a:cubicBezTo>
                    <a:pt x="181673" y="336365"/>
                    <a:pt x="195836" y="359379"/>
                    <a:pt x="213539" y="380623"/>
                  </a:cubicBezTo>
                  <a:lnTo>
                    <a:pt x="213539" y="393016"/>
                  </a:lnTo>
                  <a:lnTo>
                    <a:pt x="112630" y="345217"/>
                  </a:lnTo>
                  <a:close/>
                  <a:moveTo>
                    <a:pt x="36505" y="513399"/>
                  </a:moveTo>
                  <a:cubicBezTo>
                    <a:pt x="41816" y="493925"/>
                    <a:pt x="63060" y="483303"/>
                    <a:pt x="82534" y="488614"/>
                  </a:cubicBezTo>
                  <a:cubicBezTo>
                    <a:pt x="91385" y="492155"/>
                    <a:pt x="100237" y="497466"/>
                    <a:pt x="103778" y="506318"/>
                  </a:cubicBezTo>
                  <a:lnTo>
                    <a:pt x="229472" y="458519"/>
                  </a:lnTo>
                  <a:cubicBezTo>
                    <a:pt x="240094" y="469141"/>
                    <a:pt x="256027" y="476222"/>
                    <a:pt x="271960" y="476222"/>
                  </a:cubicBezTo>
                  <a:lnTo>
                    <a:pt x="273731" y="476222"/>
                  </a:lnTo>
                  <a:lnTo>
                    <a:pt x="273731" y="506318"/>
                  </a:lnTo>
                  <a:lnTo>
                    <a:pt x="126792" y="562969"/>
                  </a:lnTo>
                  <a:cubicBezTo>
                    <a:pt x="128563" y="568280"/>
                    <a:pt x="130333" y="571820"/>
                    <a:pt x="130333" y="577131"/>
                  </a:cubicBezTo>
                  <a:cubicBezTo>
                    <a:pt x="130333" y="598376"/>
                    <a:pt x="114400" y="614309"/>
                    <a:pt x="93156" y="614309"/>
                  </a:cubicBezTo>
                  <a:cubicBezTo>
                    <a:pt x="71912" y="614309"/>
                    <a:pt x="55979" y="598376"/>
                    <a:pt x="55979" y="577131"/>
                  </a:cubicBezTo>
                  <a:cubicBezTo>
                    <a:pt x="55979" y="571820"/>
                    <a:pt x="57749" y="564739"/>
                    <a:pt x="59519" y="561198"/>
                  </a:cubicBezTo>
                  <a:cubicBezTo>
                    <a:pt x="41816" y="554117"/>
                    <a:pt x="31194" y="532873"/>
                    <a:pt x="36505" y="513399"/>
                  </a:cubicBezTo>
                  <a:cubicBezTo>
                    <a:pt x="36505" y="513399"/>
                    <a:pt x="36505" y="513399"/>
                    <a:pt x="36505" y="513399"/>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1"/>
            <p:cNvSpPr/>
            <p:nvPr/>
          </p:nvSpPr>
          <p:spPr>
            <a:xfrm>
              <a:off x="5581495" y="1645243"/>
              <a:ext cx="1524666" cy="1345862"/>
            </a:xfrm>
            <a:custGeom>
              <a:rect b="b" l="l" r="r" t="t"/>
              <a:pathLst>
                <a:path extrusionOk="0" h="1345862" w="1524666">
                  <a:moveTo>
                    <a:pt x="1453853" y="1345862"/>
                  </a:moveTo>
                  <a:cubicBezTo>
                    <a:pt x="1492801" y="1345862"/>
                    <a:pt x="1524667" y="1313996"/>
                    <a:pt x="1524667" y="1275049"/>
                  </a:cubicBezTo>
                  <a:cubicBezTo>
                    <a:pt x="1524667" y="1262656"/>
                    <a:pt x="1521126" y="1250264"/>
                    <a:pt x="1515815" y="1239642"/>
                  </a:cubicBezTo>
                  <a:lnTo>
                    <a:pt x="823612" y="35809"/>
                  </a:lnTo>
                  <a:cubicBezTo>
                    <a:pt x="804138" y="2173"/>
                    <a:pt x="761650" y="-10219"/>
                    <a:pt x="726243" y="9254"/>
                  </a:cubicBezTo>
                  <a:cubicBezTo>
                    <a:pt x="715621" y="16336"/>
                    <a:pt x="706769" y="25187"/>
                    <a:pt x="699688" y="35809"/>
                  </a:cubicBezTo>
                  <a:lnTo>
                    <a:pt x="9254" y="1239642"/>
                  </a:lnTo>
                  <a:cubicBezTo>
                    <a:pt x="-10219" y="1273278"/>
                    <a:pt x="2173" y="1317537"/>
                    <a:pt x="35809" y="1337011"/>
                  </a:cubicBezTo>
                  <a:cubicBezTo>
                    <a:pt x="46432" y="1344092"/>
                    <a:pt x="58824" y="1345862"/>
                    <a:pt x="71216" y="1345862"/>
                  </a:cubicBezTo>
                  <a:lnTo>
                    <a:pt x="1453853" y="1345862"/>
                  </a:lnTo>
                  <a:close/>
                  <a:moveTo>
                    <a:pt x="731554" y="53513"/>
                  </a:moveTo>
                  <a:cubicBezTo>
                    <a:pt x="735094" y="48202"/>
                    <a:pt x="738635" y="42891"/>
                    <a:pt x="743946" y="41120"/>
                  </a:cubicBezTo>
                  <a:cubicBezTo>
                    <a:pt x="749257" y="37580"/>
                    <a:pt x="754568" y="35809"/>
                    <a:pt x="761650" y="35809"/>
                  </a:cubicBezTo>
                  <a:cubicBezTo>
                    <a:pt x="774042" y="35809"/>
                    <a:pt x="786434" y="42891"/>
                    <a:pt x="791745" y="53513"/>
                  </a:cubicBezTo>
                  <a:lnTo>
                    <a:pt x="1483949" y="1257345"/>
                  </a:lnTo>
                  <a:cubicBezTo>
                    <a:pt x="1494571" y="1275049"/>
                    <a:pt x="1487490" y="1296293"/>
                    <a:pt x="1471557" y="1305144"/>
                  </a:cubicBezTo>
                  <a:cubicBezTo>
                    <a:pt x="1466246" y="1308685"/>
                    <a:pt x="1460935" y="1310456"/>
                    <a:pt x="1453853" y="1310456"/>
                  </a:cubicBezTo>
                  <a:lnTo>
                    <a:pt x="71216" y="1310456"/>
                  </a:lnTo>
                  <a:cubicBezTo>
                    <a:pt x="51743" y="1310456"/>
                    <a:pt x="35809" y="1294522"/>
                    <a:pt x="35809" y="1275049"/>
                  </a:cubicBezTo>
                  <a:cubicBezTo>
                    <a:pt x="35809" y="1269738"/>
                    <a:pt x="37580" y="1262656"/>
                    <a:pt x="41120" y="1257345"/>
                  </a:cubicBezTo>
                  <a:lnTo>
                    <a:pt x="731554" y="53513"/>
                  </a:ln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1"/>
            <p:cNvSpPr/>
            <p:nvPr/>
          </p:nvSpPr>
          <p:spPr>
            <a:xfrm>
              <a:off x="6199746" y="2383878"/>
              <a:ext cx="120383" cy="120383"/>
            </a:xfrm>
            <a:custGeom>
              <a:rect b="b" l="l" r="r" t="t"/>
              <a:pathLst>
                <a:path extrusionOk="0" h="120383" w="120383">
                  <a:moveTo>
                    <a:pt x="60192" y="120383"/>
                  </a:moveTo>
                  <a:cubicBezTo>
                    <a:pt x="93828" y="120383"/>
                    <a:pt x="120383" y="93828"/>
                    <a:pt x="120383" y="60192"/>
                  </a:cubicBezTo>
                  <a:cubicBezTo>
                    <a:pt x="120383" y="26555"/>
                    <a:pt x="93828" y="0"/>
                    <a:pt x="60192" y="0"/>
                  </a:cubicBezTo>
                  <a:cubicBezTo>
                    <a:pt x="26555" y="0"/>
                    <a:pt x="0" y="26555"/>
                    <a:pt x="0" y="60192"/>
                  </a:cubicBezTo>
                  <a:cubicBezTo>
                    <a:pt x="0" y="60192"/>
                    <a:pt x="0" y="60192"/>
                    <a:pt x="0" y="60192"/>
                  </a:cubicBezTo>
                  <a:cubicBezTo>
                    <a:pt x="1770" y="93828"/>
                    <a:pt x="28326" y="120383"/>
                    <a:pt x="60192" y="120383"/>
                  </a:cubicBezTo>
                  <a:cubicBezTo>
                    <a:pt x="60192" y="120383"/>
                    <a:pt x="60192" y="120383"/>
                    <a:pt x="60192" y="120383"/>
                  </a:cubicBezTo>
                  <a:close/>
                  <a:moveTo>
                    <a:pt x="60192" y="37177"/>
                  </a:moveTo>
                  <a:cubicBezTo>
                    <a:pt x="74354" y="37177"/>
                    <a:pt x="84976" y="47799"/>
                    <a:pt x="84976" y="61962"/>
                  </a:cubicBezTo>
                  <a:cubicBezTo>
                    <a:pt x="84976" y="76125"/>
                    <a:pt x="74354" y="86747"/>
                    <a:pt x="60192" y="86747"/>
                  </a:cubicBezTo>
                  <a:cubicBezTo>
                    <a:pt x="46029" y="86747"/>
                    <a:pt x="35407" y="76125"/>
                    <a:pt x="35407" y="61962"/>
                  </a:cubicBezTo>
                  <a:cubicBezTo>
                    <a:pt x="35407" y="61962"/>
                    <a:pt x="35407" y="61962"/>
                    <a:pt x="35407" y="61962"/>
                  </a:cubicBezTo>
                  <a:cubicBezTo>
                    <a:pt x="37177" y="47799"/>
                    <a:pt x="47799" y="37177"/>
                    <a:pt x="60192" y="37177"/>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21"/>
          <p:cNvGrpSpPr/>
          <p:nvPr/>
        </p:nvGrpSpPr>
        <p:grpSpPr>
          <a:xfrm>
            <a:off x="3000080" y="3733450"/>
            <a:ext cx="505719" cy="689561"/>
            <a:chOff x="3000080" y="3733450"/>
            <a:chExt cx="505719" cy="689561"/>
          </a:xfrm>
        </p:grpSpPr>
        <p:sp>
          <p:nvSpPr>
            <p:cNvPr id="379" name="Google Shape;379;p21"/>
            <p:cNvSpPr/>
            <p:nvPr/>
          </p:nvSpPr>
          <p:spPr>
            <a:xfrm>
              <a:off x="3000080" y="3733450"/>
              <a:ext cx="401517" cy="628461"/>
            </a:xfrm>
            <a:custGeom>
              <a:rect b="b" l="l" r="r" t="t"/>
              <a:pathLst>
                <a:path extrusionOk="0" h="628461" w="401517">
                  <a:moveTo>
                    <a:pt x="43643" y="611005"/>
                  </a:moveTo>
                  <a:cubicBezTo>
                    <a:pt x="29181" y="611005"/>
                    <a:pt x="17457" y="599281"/>
                    <a:pt x="17457" y="584819"/>
                  </a:cubicBezTo>
                  <a:lnTo>
                    <a:pt x="17457" y="192030"/>
                  </a:lnTo>
                  <a:cubicBezTo>
                    <a:pt x="17457" y="177568"/>
                    <a:pt x="29181" y="165844"/>
                    <a:pt x="43643" y="165844"/>
                  </a:cubicBezTo>
                  <a:lnTo>
                    <a:pt x="74193" y="165844"/>
                  </a:lnTo>
                  <a:cubicBezTo>
                    <a:pt x="81264" y="166005"/>
                    <a:pt x="87126" y="160404"/>
                    <a:pt x="87286" y="153334"/>
                  </a:cubicBezTo>
                  <a:cubicBezTo>
                    <a:pt x="87291" y="153140"/>
                    <a:pt x="87291" y="152945"/>
                    <a:pt x="87286" y="152751"/>
                  </a:cubicBezTo>
                  <a:lnTo>
                    <a:pt x="87286" y="113472"/>
                  </a:lnTo>
                  <a:lnTo>
                    <a:pt x="314231" y="113472"/>
                  </a:lnTo>
                  <a:lnTo>
                    <a:pt x="314231" y="152751"/>
                  </a:lnTo>
                  <a:cubicBezTo>
                    <a:pt x="314070" y="159821"/>
                    <a:pt x="319671" y="165683"/>
                    <a:pt x="326741" y="165844"/>
                  </a:cubicBezTo>
                  <a:cubicBezTo>
                    <a:pt x="326935" y="165848"/>
                    <a:pt x="327129" y="165848"/>
                    <a:pt x="327324" y="165844"/>
                  </a:cubicBezTo>
                  <a:lnTo>
                    <a:pt x="357874" y="165844"/>
                  </a:lnTo>
                  <a:cubicBezTo>
                    <a:pt x="372337" y="165844"/>
                    <a:pt x="384060" y="177568"/>
                    <a:pt x="384060" y="192030"/>
                  </a:cubicBezTo>
                  <a:lnTo>
                    <a:pt x="384060" y="261772"/>
                  </a:lnTo>
                  <a:lnTo>
                    <a:pt x="104744" y="261772"/>
                  </a:lnTo>
                  <a:cubicBezTo>
                    <a:pt x="95102" y="261772"/>
                    <a:pt x="87286" y="269587"/>
                    <a:pt x="87286" y="279229"/>
                  </a:cubicBezTo>
                  <a:lnTo>
                    <a:pt x="87286" y="436345"/>
                  </a:lnTo>
                  <a:cubicBezTo>
                    <a:pt x="87286" y="445986"/>
                    <a:pt x="95102" y="453802"/>
                    <a:pt x="104744" y="453802"/>
                  </a:cubicBezTo>
                  <a:lnTo>
                    <a:pt x="384060" y="453802"/>
                  </a:lnTo>
                  <a:lnTo>
                    <a:pt x="384060" y="532298"/>
                  </a:lnTo>
                  <a:lnTo>
                    <a:pt x="401517" y="532298"/>
                  </a:lnTo>
                  <a:lnTo>
                    <a:pt x="401517" y="192030"/>
                  </a:lnTo>
                  <a:cubicBezTo>
                    <a:pt x="401493" y="167936"/>
                    <a:pt x="381968" y="148411"/>
                    <a:pt x="357874" y="148387"/>
                  </a:cubicBezTo>
                  <a:lnTo>
                    <a:pt x="331688" y="148387"/>
                  </a:lnTo>
                  <a:lnTo>
                    <a:pt x="331688" y="113472"/>
                  </a:lnTo>
                  <a:lnTo>
                    <a:pt x="349145" y="113472"/>
                  </a:lnTo>
                  <a:cubicBezTo>
                    <a:pt x="358463" y="113796"/>
                    <a:pt x="366279" y="106505"/>
                    <a:pt x="366603" y="97187"/>
                  </a:cubicBezTo>
                  <a:cubicBezTo>
                    <a:pt x="366617" y="96797"/>
                    <a:pt x="366617" y="96406"/>
                    <a:pt x="366603" y="96015"/>
                  </a:cubicBezTo>
                  <a:lnTo>
                    <a:pt x="366603" y="43643"/>
                  </a:lnTo>
                  <a:cubicBezTo>
                    <a:pt x="366574" y="19551"/>
                    <a:pt x="347051" y="29"/>
                    <a:pt x="322960" y="0"/>
                  </a:cubicBezTo>
                  <a:lnTo>
                    <a:pt x="78558" y="0"/>
                  </a:lnTo>
                  <a:cubicBezTo>
                    <a:pt x="54466" y="29"/>
                    <a:pt x="34943" y="19551"/>
                    <a:pt x="34915" y="43643"/>
                  </a:cubicBezTo>
                  <a:lnTo>
                    <a:pt x="34915" y="96015"/>
                  </a:lnTo>
                  <a:cubicBezTo>
                    <a:pt x="34591" y="105333"/>
                    <a:pt x="41882" y="113148"/>
                    <a:pt x="51200" y="113472"/>
                  </a:cubicBezTo>
                  <a:cubicBezTo>
                    <a:pt x="51590" y="113486"/>
                    <a:pt x="51981" y="113486"/>
                    <a:pt x="52372" y="113472"/>
                  </a:cubicBezTo>
                  <a:lnTo>
                    <a:pt x="69829" y="113472"/>
                  </a:lnTo>
                  <a:lnTo>
                    <a:pt x="69829" y="148387"/>
                  </a:lnTo>
                  <a:lnTo>
                    <a:pt x="43643" y="148387"/>
                  </a:lnTo>
                  <a:cubicBezTo>
                    <a:pt x="19550" y="148411"/>
                    <a:pt x="24" y="167936"/>
                    <a:pt x="0" y="192030"/>
                  </a:cubicBezTo>
                  <a:lnTo>
                    <a:pt x="0" y="584819"/>
                  </a:lnTo>
                  <a:cubicBezTo>
                    <a:pt x="29" y="608911"/>
                    <a:pt x="19551" y="628433"/>
                    <a:pt x="43643" y="628462"/>
                  </a:cubicBezTo>
                  <a:lnTo>
                    <a:pt x="200986" y="628462"/>
                  </a:lnTo>
                  <a:cubicBezTo>
                    <a:pt x="200907" y="626934"/>
                    <a:pt x="200750" y="625424"/>
                    <a:pt x="200750" y="623879"/>
                  </a:cubicBezTo>
                  <a:cubicBezTo>
                    <a:pt x="200785" y="619569"/>
                    <a:pt x="201123" y="615267"/>
                    <a:pt x="201762" y="611005"/>
                  </a:cubicBezTo>
                  <a:close/>
                  <a:moveTo>
                    <a:pt x="104744" y="436283"/>
                  </a:moveTo>
                  <a:lnTo>
                    <a:pt x="104744" y="279168"/>
                  </a:lnTo>
                  <a:lnTo>
                    <a:pt x="384060" y="279168"/>
                  </a:lnTo>
                  <a:lnTo>
                    <a:pt x="384060" y="436283"/>
                  </a:lnTo>
                  <a:close/>
                  <a:moveTo>
                    <a:pt x="52372" y="96015"/>
                  </a:moveTo>
                  <a:lnTo>
                    <a:pt x="52372" y="43643"/>
                  </a:lnTo>
                  <a:cubicBezTo>
                    <a:pt x="52372" y="29181"/>
                    <a:pt x="64095" y="17457"/>
                    <a:pt x="78558" y="17457"/>
                  </a:cubicBezTo>
                  <a:lnTo>
                    <a:pt x="322960" y="17457"/>
                  </a:lnTo>
                  <a:cubicBezTo>
                    <a:pt x="337422" y="17457"/>
                    <a:pt x="349145" y="29181"/>
                    <a:pt x="349145" y="43643"/>
                  </a:cubicBezTo>
                  <a:lnTo>
                    <a:pt x="349145" y="96015"/>
                  </a:lnTo>
                  <a:lnTo>
                    <a:pt x="52372" y="96015"/>
                  </a:ln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1"/>
            <p:cNvSpPr/>
            <p:nvPr/>
          </p:nvSpPr>
          <p:spPr>
            <a:xfrm>
              <a:off x="3227565" y="4292082"/>
              <a:ext cx="278234" cy="130929"/>
            </a:xfrm>
            <a:custGeom>
              <a:rect b="b" l="l" r="r" t="t"/>
              <a:pathLst>
                <a:path extrusionOk="0" h="130929" w="278234">
                  <a:moveTo>
                    <a:pt x="212769" y="0"/>
                  </a:moveTo>
                  <a:lnTo>
                    <a:pt x="65465" y="0"/>
                  </a:lnTo>
                  <a:cubicBezTo>
                    <a:pt x="29310" y="0"/>
                    <a:pt x="0" y="29310"/>
                    <a:pt x="0" y="65465"/>
                  </a:cubicBezTo>
                  <a:cubicBezTo>
                    <a:pt x="0" y="101620"/>
                    <a:pt x="29310" y="130930"/>
                    <a:pt x="65465" y="130930"/>
                  </a:cubicBezTo>
                  <a:lnTo>
                    <a:pt x="212769" y="130930"/>
                  </a:lnTo>
                  <a:cubicBezTo>
                    <a:pt x="248924" y="130930"/>
                    <a:pt x="278234" y="101620"/>
                    <a:pt x="278234" y="65465"/>
                  </a:cubicBezTo>
                  <a:cubicBezTo>
                    <a:pt x="278234" y="29310"/>
                    <a:pt x="248924" y="0"/>
                    <a:pt x="212769" y="0"/>
                  </a:cubicBezTo>
                  <a:close/>
                  <a:moveTo>
                    <a:pt x="17449" y="65465"/>
                  </a:moveTo>
                  <a:cubicBezTo>
                    <a:pt x="17487" y="38967"/>
                    <a:pt x="38959" y="17496"/>
                    <a:pt x="65456" y="17457"/>
                  </a:cubicBezTo>
                  <a:lnTo>
                    <a:pt x="130921" y="17457"/>
                  </a:lnTo>
                  <a:lnTo>
                    <a:pt x="130921" y="113472"/>
                  </a:lnTo>
                  <a:lnTo>
                    <a:pt x="65456" y="113472"/>
                  </a:lnTo>
                  <a:cubicBezTo>
                    <a:pt x="38959" y="113434"/>
                    <a:pt x="17487" y="91962"/>
                    <a:pt x="17449" y="65465"/>
                  </a:cubicBezTo>
                  <a:close/>
                  <a:moveTo>
                    <a:pt x="212769" y="113472"/>
                  </a:moveTo>
                  <a:lnTo>
                    <a:pt x="148378" y="113472"/>
                  </a:lnTo>
                  <a:lnTo>
                    <a:pt x="148378" y="17457"/>
                  </a:lnTo>
                  <a:lnTo>
                    <a:pt x="212769" y="17457"/>
                  </a:lnTo>
                  <a:cubicBezTo>
                    <a:pt x="239283" y="17457"/>
                    <a:pt x="260777" y="38951"/>
                    <a:pt x="260777" y="65465"/>
                  </a:cubicBezTo>
                  <a:cubicBezTo>
                    <a:pt x="260777" y="91979"/>
                    <a:pt x="239283" y="113472"/>
                    <a:pt x="212769" y="113472"/>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1" name="Google Shape;381;p21"/>
          <p:cNvSpPr txBox="1"/>
          <p:nvPr/>
        </p:nvSpPr>
        <p:spPr>
          <a:xfrm>
            <a:off x="10645848" y="4789504"/>
            <a:ext cx="15144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Le textile</a:t>
            </a:r>
            <a:endParaRPr/>
          </a:p>
        </p:txBody>
      </p:sp>
      <p:sp>
        <p:nvSpPr>
          <p:cNvPr id="382" name="Google Shape;382;p21"/>
          <p:cNvSpPr txBox="1"/>
          <p:nvPr/>
        </p:nvSpPr>
        <p:spPr>
          <a:xfrm>
            <a:off x="2819905" y="4723020"/>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Les DM</a:t>
            </a:r>
            <a:endParaRPr/>
          </a:p>
        </p:txBody>
      </p:sp>
      <p:sp>
        <p:nvSpPr>
          <p:cNvPr id="383" name="Google Shape;383;p21"/>
          <p:cNvSpPr txBox="1"/>
          <p:nvPr/>
        </p:nvSpPr>
        <p:spPr>
          <a:xfrm>
            <a:off x="511147" y="4723019"/>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Les cosmétiques</a:t>
            </a:r>
            <a:endParaRPr/>
          </a:p>
        </p:txBody>
      </p:sp>
      <p:cxnSp>
        <p:nvCxnSpPr>
          <p:cNvPr id="384" name="Google Shape;384;p21"/>
          <p:cNvCxnSpPr/>
          <p:nvPr/>
        </p:nvCxnSpPr>
        <p:spPr>
          <a:xfrm>
            <a:off x="982537" y="3385663"/>
            <a:ext cx="10292466" cy="0"/>
          </a:xfrm>
          <a:prstGeom prst="straightConnector1">
            <a:avLst/>
          </a:prstGeom>
          <a:noFill/>
          <a:ln cap="flat" cmpd="sng" w="9525">
            <a:solidFill>
              <a:schemeClr val="accent6"/>
            </a:solidFill>
            <a:prstDash val="solid"/>
            <a:miter lim="800000"/>
            <a:headEnd len="sm" w="sm" type="none"/>
            <a:tailEnd len="sm" w="sm" type="none"/>
          </a:ln>
        </p:spPr>
      </p:cxnSp>
      <p:cxnSp>
        <p:nvCxnSpPr>
          <p:cNvPr id="385" name="Google Shape;385;p21"/>
          <p:cNvCxnSpPr/>
          <p:nvPr/>
        </p:nvCxnSpPr>
        <p:spPr>
          <a:xfrm>
            <a:off x="982537" y="3385662"/>
            <a:ext cx="1" cy="255098"/>
          </a:xfrm>
          <a:prstGeom prst="straightConnector1">
            <a:avLst/>
          </a:prstGeom>
          <a:noFill/>
          <a:ln cap="flat" cmpd="sng" w="9525">
            <a:solidFill>
              <a:schemeClr val="accent6"/>
            </a:solidFill>
            <a:prstDash val="solid"/>
            <a:miter lim="800000"/>
            <a:headEnd len="sm" w="sm" type="none"/>
            <a:tailEnd len="sm" w="sm" type="none"/>
          </a:ln>
        </p:spPr>
      </p:cxnSp>
      <p:cxnSp>
        <p:nvCxnSpPr>
          <p:cNvPr id="386" name="Google Shape;386;p21"/>
          <p:cNvCxnSpPr/>
          <p:nvPr/>
        </p:nvCxnSpPr>
        <p:spPr>
          <a:xfrm>
            <a:off x="11265839" y="3391292"/>
            <a:ext cx="1" cy="255098"/>
          </a:xfrm>
          <a:prstGeom prst="straightConnector1">
            <a:avLst/>
          </a:prstGeom>
          <a:noFill/>
          <a:ln cap="flat" cmpd="sng" w="9525">
            <a:solidFill>
              <a:schemeClr val="accent6"/>
            </a:solidFill>
            <a:prstDash val="solid"/>
            <a:miter lim="800000"/>
            <a:headEnd len="sm" w="sm" type="none"/>
            <a:tailEnd len="sm" w="sm" type="none"/>
          </a:ln>
        </p:spPr>
      </p:cxnSp>
      <p:cxnSp>
        <p:nvCxnSpPr>
          <p:cNvPr id="387" name="Google Shape;387;p21"/>
          <p:cNvCxnSpPr/>
          <p:nvPr/>
        </p:nvCxnSpPr>
        <p:spPr>
          <a:xfrm>
            <a:off x="9004329" y="3385020"/>
            <a:ext cx="1" cy="255098"/>
          </a:xfrm>
          <a:prstGeom prst="straightConnector1">
            <a:avLst/>
          </a:prstGeom>
          <a:noFill/>
          <a:ln cap="flat" cmpd="sng" w="9525">
            <a:solidFill>
              <a:schemeClr val="accent6"/>
            </a:solidFill>
            <a:prstDash val="solid"/>
            <a:miter lim="800000"/>
            <a:headEnd len="sm" w="sm" type="none"/>
            <a:tailEnd len="sm" w="sm" type="none"/>
          </a:ln>
        </p:spPr>
      </p:cxnSp>
      <p:cxnSp>
        <p:nvCxnSpPr>
          <p:cNvPr id="388" name="Google Shape;388;p21"/>
          <p:cNvCxnSpPr/>
          <p:nvPr/>
        </p:nvCxnSpPr>
        <p:spPr>
          <a:xfrm>
            <a:off x="6152525" y="3380679"/>
            <a:ext cx="1" cy="255098"/>
          </a:xfrm>
          <a:prstGeom prst="straightConnector1">
            <a:avLst/>
          </a:prstGeom>
          <a:noFill/>
          <a:ln cap="flat" cmpd="sng" w="9525">
            <a:solidFill>
              <a:schemeClr val="accent6"/>
            </a:solidFill>
            <a:prstDash val="solid"/>
            <a:miter lim="800000"/>
            <a:headEnd len="sm" w="sm" type="none"/>
            <a:tailEnd len="sm" w="sm" type="none"/>
          </a:ln>
        </p:spPr>
      </p:cxnSp>
      <p:cxnSp>
        <p:nvCxnSpPr>
          <p:cNvPr id="389" name="Google Shape;389;p21"/>
          <p:cNvCxnSpPr/>
          <p:nvPr/>
        </p:nvCxnSpPr>
        <p:spPr>
          <a:xfrm>
            <a:off x="3196059" y="3383498"/>
            <a:ext cx="1" cy="255098"/>
          </a:xfrm>
          <a:prstGeom prst="straightConnector1">
            <a:avLst/>
          </a:prstGeom>
          <a:noFill/>
          <a:ln cap="flat" cmpd="sng" w="9525">
            <a:solidFill>
              <a:schemeClr val="accent6"/>
            </a:solidFill>
            <a:prstDash val="solid"/>
            <a:miter lim="800000"/>
            <a:headEnd len="sm" w="sm" type="none"/>
            <a:tailEnd len="sm" w="sm" type="none"/>
          </a:ln>
        </p:spPr>
      </p:cxnSp>
      <p:sp>
        <p:nvSpPr>
          <p:cNvPr id="390" name="Google Shape;390;p21"/>
          <p:cNvSpPr txBox="1"/>
          <p:nvPr/>
        </p:nvSpPr>
        <p:spPr>
          <a:xfrm>
            <a:off x="739864" y="2099799"/>
            <a:ext cx="3634739" cy="646331"/>
          </a:xfrm>
          <a:prstGeom prst="rect">
            <a:avLst/>
          </a:prstGeom>
          <a:solidFill>
            <a:schemeClr val="accent6"/>
          </a:solidFill>
          <a:ln cap="flat" cmpd="sng" w="38100">
            <a:solidFill>
              <a:srgbClr val="6C751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1" lang="fr-FR" sz="1800">
                <a:solidFill>
                  <a:schemeClr val="lt1"/>
                </a:solidFill>
                <a:latin typeface="Calibri"/>
                <a:ea typeface="Calibri"/>
                <a:cs typeface="Calibri"/>
                <a:sym typeface="Calibri"/>
              </a:rPr>
              <a:t>PRINCIPE DE PRECAUTION</a:t>
            </a:r>
            <a:endParaRPr/>
          </a:p>
          <a:p>
            <a:pPr indent="0" lvl="0" marL="0" marR="0" rtl="0" algn="l">
              <a:spcBef>
                <a:spcPts val="0"/>
              </a:spcBef>
              <a:spcAft>
                <a:spcPts val="0"/>
              </a:spcAft>
              <a:buNone/>
            </a:pPr>
            <a:r>
              <a:rPr b="1" i="1" lang="fr-FR" sz="1800">
                <a:solidFill>
                  <a:schemeClr val="lt1"/>
                </a:solidFill>
                <a:latin typeface="Calibri"/>
                <a:ea typeface="Calibri"/>
                <a:cs typeface="Calibri"/>
                <a:sym typeface="Calibri"/>
              </a:rPr>
              <a:t>« Qui peut le moins, peut le mieux »</a:t>
            </a:r>
            <a:endParaRPr/>
          </a:p>
        </p:txBody>
      </p:sp>
      <p:sp>
        <p:nvSpPr>
          <p:cNvPr id="391" name="Google Shape;391;p21"/>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392" name="Google Shape;392;p21"/>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solidFill>
                  <a:srgbClr val="FFFFFF"/>
                </a:solidFill>
              </a:rPr>
              <a:t>‹#›</a:t>
            </a:fld>
            <a:endParaRPr>
              <a:solidFill>
                <a:srgbClr val="FFFFFF"/>
              </a:solidFill>
            </a:endParaRPr>
          </a:p>
        </p:txBody>
      </p:sp>
      <p:sp>
        <p:nvSpPr>
          <p:cNvPr id="393" name="Google Shape;393;p21"/>
          <p:cNvSpPr txBox="1"/>
          <p:nvPr/>
        </p:nvSpPr>
        <p:spPr>
          <a:xfrm>
            <a:off x="859636" y="5895360"/>
            <a:ext cx="67132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3 types d’exposition : </a:t>
            </a:r>
            <a:endParaRPr/>
          </a:p>
        </p:txBody>
      </p:sp>
      <p:grpSp>
        <p:nvGrpSpPr>
          <p:cNvPr id="394" name="Google Shape;394;p21"/>
          <p:cNvGrpSpPr/>
          <p:nvPr/>
        </p:nvGrpSpPr>
        <p:grpSpPr>
          <a:xfrm>
            <a:off x="5855426" y="5364291"/>
            <a:ext cx="479506" cy="870684"/>
            <a:chOff x="5855426" y="5364291"/>
            <a:chExt cx="479506" cy="870684"/>
          </a:xfrm>
        </p:grpSpPr>
        <p:sp>
          <p:nvSpPr>
            <p:cNvPr id="395" name="Google Shape;395;p21"/>
            <p:cNvSpPr/>
            <p:nvPr/>
          </p:nvSpPr>
          <p:spPr>
            <a:xfrm>
              <a:off x="5997316" y="5364291"/>
              <a:ext cx="337616" cy="870684"/>
            </a:xfrm>
            <a:custGeom>
              <a:rect b="b" l="l" r="r" t="t"/>
              <a:pathLst>
                <a:path extrusionOk="0" h="870684" w="337616">
                  <a:moveTo>
                    <a:pt x="47419" y="870684"/>
                  </a:moveTo>
                  <a:cubicBezTo>
                    <a:pt x="47719" y="870684"/>
                    <a:pt x="48010" y="870684"/>
                    <a:pt x="48300" y="870684"/>
                  </a:cubicBezTo>
                  <a:cubicBezTo>
                    <a:pt x="53137" y="870681"/>
                    <a:pt x="57177" y="866559"/>
                    <a:pt x="57627" y="861170"/>
                  </a:cubicBezTo>
                  <a:cubicBezTo>
                    <a:pt x="57674" y="860561"/>
                    <a:pt x="63616" y="799635"/>
                    <a:pt x="93245" y="799635"/>
                  </a:cubicBezTo>
                  <a:lnTo>
                    <a:pt x="93245" y="799635"/>
                  </a:lnTo>
                  <a:cubicBezTo>
                    <a:pt x="185713" y="799635"/>
                    <a:pt x="260090" y="766980"/>
                    <a:pt x="302758" y="707679"/>
                  </a:cubicBezTo>
                  <a:cubicBezTo>
                    <a:pt x="331157" y="670148"/>
                    <a:pt x="343082" y="620378"/>
                    <a:pt x="335273" y="571980"/>
                  </a:cubicBezTo>
                  <a:cubicBezTo>
                    <a:pt x="326969" y="529590"/>
                    <a:pt x="281939" y="474696"/>
                    <a:pt x="224940" y="405189"/>
                  </a:cubicBezTo>
                  <a:cubicBezTo>
                    <a:pt x="132538" y="292547"/>
                    <a:pt x="17547" y="152379"/>
                    <a:pt x="18728" y="10585"/>
                  </a:cubicBezTo>
                  <a:cubicBezTo>
                    <a:pt x="18769" y="4808"/>
                    <a:pt x="14629" y="81"/>
                    <a:pt x="9467" y="11"/>
                  </a:cubicBezTo>
                  <a:cubicBezTo>
                    <a:pt x="4482" y="-252"/>
                    <a:pt x="250" y="4058"/>
                    <a:pt x="16" y="9636"/>
                  </a:cubicBezTo>
                  <a:cubicBezTo>
                    <a:pt x="5" y="9893"/>
                    <a:pt x="3" y="10150"/>
                    <a:pt x="9" y="10407"/>
                  </a:cubicBezTo>
                  <a:cubicBezTo>
                    <a:pt x="-1200" y="160415"/>
                    <a:pt x="116566" y="304023"/>
                    <a:pt x="211190" y="419392"/>
                  </a:cubicBezTo>
                  <a:cubicBezTo>
                    <a:pt x="264102" y="483896"/>
                    <a:pt x="309806" y="539608"/>
                    <a:pt x="317014" y="576470"/>
                  </a:cubicBezTo>
                  <a:cubicBezTo>
                    <a:pt x="323638" y="618662"/>
                    <a:pt x="313078" y="661961"/>
                    <a:pt x="288220" y="694535"/>
                  </a:cubicBezTo>
                  <a:cubicBezTo>
                    <a:pt x="249208" y="748779"/>
                    <a:pt x="179995" y="778655"/>
                    <a:pt x="93311" y="778655"/>
                  </a:cubicBezTo>
                  <a:lnTo>
                    <a:pt x="93264" y="778655"/>
                  </a:lnTo>
                  <a:cubicBezTo>
                    <a:pt x="46257" y="778655"/>
                    <a:pt x="39237" y="855925"/>
                    <a:pt x="38965" y="859218"/>
                  </a:cubicBezTo>
                  <a:cubicBezTo>
                    <a:pt x="38460" y="864985"/>
                    <a:pt x="42228" y="870116"/>
                    <a:pt x="47381" y="870680"/>
                  </a:cubicBezTo>
                  <a:cubicBezTo>
                    <a:pt x="47394" y="870681"/>
                    <a:pt x="47406" y="870683"/>
                    <a:pt x="47419" y="870684"/>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1"/>
            <p:cNvSpPr/>
            <p:nvPr/>
          </p:nvSpPr>
          <p:spPr>
            <a:xfrm>
              <a:off x="5855426" y="5951737"/>
              <a:ext cx="328675" cy="175673"/>
            </a:xfrm>
            <a:custGeom>
              <a:rect b="b" l="l" r="r" t="t"/>
              <a:pathLst>
                <a:path extrusionOk="0" h="175673" w="328675">
                  <a:moveTo>
                    <a:pt x="44220" y="18502"/>
                  </a:moveTo>
                  <a:cubicBezTo>
                    <a:pt x="48174" y="14762"/>
                    <a:pt x="48670" y="8143"/>
                    <a:pt x="45327" y="3718"/>
                  </a:cubicBezTo>
                  <a:cubicBezTo>
                    <a:pt x="42089" y="-569"/>
                    <a:pt x="36408" y="-1244"/>
                    <a:pt x="32438" y="2190"/>
                  </a:cubicBezTo>
                  <a:cubicBezTo>
                    <a:pt x="-5031" y="36021"/>
                    <a:pt x="-10900" y="97441"/>
                    <a:pt x="19330" y="139374"/>
                  </a:cubicBezTo>
                  <a:cubicBezTo>
                    <a:pt x="35895" y="162351"/>
                    <a:pt x="60864" y="175697"/>
                    <a:pt x="87244" y="175674"/>
                  </a:cubicBezTo>
                  <a:cubicBezTo>
                    <a:pt x="129489" y="175674"/>
                    <a:pt x="170788" y="143470"/>
                    <a:pt x="207222" y="115052"/>
                  </a:cubicBezTo>
                  <a:cubicBezTo>
                    <a:pt x="236073" y="92561"/>
                    <a:pt x="263321" y="71309"/>
                    <a:pt x="284083" y="71309"/>
                  </a:cubicBezTo>
                  <a:cubicBezTo>
                    <a:pt x="295647" y="70973"/>
                    <a:pt x="306032" y="79182"/>
                    <a:pt x="309616" y="91491"/>
                  </a:cubicBezTo>
                  <a:cubicBezTo>
                    <a:pt x="311164" y="99168"/>
                    <a:pt x="307273" y="106912"/>
                    <a:pt x="300608" y="109419"/>
                  </a:cubicBezTo>
                  <a:cubicBezTo>
                    <a:pt x="281862" y="119909"/>
                    <a:pt x="261831" y="119909"/>
                    <a:pt x="221872" y="119909"/>
                  </a:cubicBezTo>
                  <a:cubicBezTo>
                    <a:pt x="216696" y="119909"/>
                    <a:pt x="212499" y="124605"/>
                    <a:pt x="212499" y="130399"/>
                  </a:cubicBezTo>
                  <a:cubicBezTo>
                    <a:pt x="212499" y="136193"/>
                    <a:pt x="216696" y="140889"/>
                    <a:pt x="221872" y="140889"/>
                  </a:cubicBezTo>
                  <a:cubicBezTo>
                    <a:pt x="264737" y="140889"/>
                    <a:pt x="286258" y="140889"/>
                    <a:pt x="308960" y="128196"/>
                  </a:cubicBezTo>
                  <a:cubicBezTo>
                    <a:pt x="323444" y="121351"/>
                    <a:pt x="331410" y="103817"/>
                    <a:pt x="327819" y="86687"/>
                  </a:cubicBezTo>
                  <a:cubicBezTo>
                    <a:pt x="322192" y="64933"/>
                    <a:pt x="304281" y="50059"/>
                    <a:pt x="284046" y="50339"/>
                  </a:cubicBezTo>
                  <a:cubicBezTo>
                    <a:pt x="257369" y="50339"/>
                    <a:pt x="227806" y="73417"/>
                    <a:pt x="196443" y="97848"/>
                  </a:cubicBezTo>
                  <a:cubicBezTo>
                    <a:pt x="162268" y="124493"/>
                    <a:pt x="123546" y="154704"/>
                    <a:pt x="87178" y="154704"/>
                  </a:cubicBezTo>
                  <a:cubicBezTo>
                    <a:pt x="49388" y="154745"/>
                    <a:pt x="18723" y="120494"/>
                    <a:pt x="18686" y="78202"/>
                  </a:cubicBezTo>
                  <a:cubicBezTo>
                    <a:pt x="18666" y="55014"/>
                    <a:pt x="28034" y="33066"/>
                    <a:pt x="44164" y="18512"/>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descr="Main contour" id="397" name="Google Shape;397;p21"/>
          <p:cNvSpPr/>
          <p:nvPr/>
        </p:nvSpPr>
        <p:spPr>
          <a:xfrm>
            <a:off x="7891564" y="5318967"/>
            <a:ext cx="591170" cy="860145"/>
          </a:xfrm>
          <a:custGeom>
            <a:rect b="b" l="l" r="r" t="t"/>
            <a:pathLst>
              <a:path extrusionOk="0" h="860145" w="591170">
                <a:moveTo>
                  <a:pt x="64776" y="652183"/>
                </a:moveTo>
                <a:cubicBezTo>
                  <a:pt x="67819" y="665721"/>
                  <a:pt x="75505" y="677765"/>
                  <a:pt x="86501" y="686226"/>
                </a:cubicBezTo>
                <a:lnTo>
                  <a:pt x="203351" y="775995"/>
                </a:lnTo>
                <a:lnTo>
                  <a:pt x="203351" y="849603"/>
                </a:lnTo>
                <a:cubicBezTo>
                  <a:pt x="203351" y="855403"/>
                  <a:pt x="208052" y="860104"/>
                  <a:pt x="213852" y="860104"/>
                </a:cubicBezTo>
                <a:cubicBezTo>
                  <a:pt x="219651" y="860104"/>
                  <a:pt x="224352" y="855403"/>
                  <a:pt x="224352" y="849603"/>
                </a:cubicBezTo>
                <a:lnTo>
                  <a:pt x="224352" y="770850"/>
                </a:lnTo>
                <a:cubicBezTo>
                  <a:pt x="224354" y="767588"/>
                  <a:pt x="222841" y="764511"/>
                  <a:pt x="220257" y="762523"/>
                </a:cubicBezTo>
                <a:lnTo>
                  <a:pt x="99301" y="669593"/>
                </a:lnTo>
                <a:cubicBezTo>
                  <a:pt x="92204" y="664122"/>
                  <a:pt x="87238" y="656346"/>
                  <a:pt x="85262" y="647605"/>
                </a:cubicBezTo>
                <a:lnTo>
                  <a:pt x="22039" y="365782"/>
                </a:lnTo>
                <a:cubicBezTo>
                  <a:pt x="17055" y="343305"/>
                  <a:pt x="31236" y="321043"/>
                  <a:pt x="53713" y="316060"/>
                </a:cubicBezTo>
                <a:cubicBezTo>
                  <a:pt x="55023" y="315769"/>
                  <a:pt x="56346" y="315542"/>
                  <a:pt x="57677" y="315379"/>
                </a:cubicBezTo>
                <a:cubicBezTo>
                  <a:pt x="79657" y="313559"/>
                  <a:pt x="99518" y="328485"/>
                  <a:pt x="103880" y="350105"/>
                </a:cubicBezTo>
                <a:lnTo>
                  <a:pt x="151132" y="538137"/>
                </a:lnTo>
                <a:cubicBezTo>
                  <a:pt x="152517" y="543769"/>
                  <a:pt x="158206" y="547211"/>
                  <a:pt x="163838" y="545825"/>
                </a:cubicBezTo>
                <a:cubicBezTo>
                  <a:pt x="168565" y="544662"/>
                  <a:pt x="171873" y="540401"/>
                  <a:pt x="171828" y="535533"/>
                </a:cubicBezTo>
                <a:lnTo>
                  <a:pt x="171828" y="127536"/>
                </a:lnTo>
                <a:cubicBezTo>
                  <a:pt x="171460" y="105644"/>
                  <a:pt x="187618" y="86981"/>
                  <a:pt x="209336" y="84211"/>
                </a:cubicBezTo>
                <a:cubicBezTo>
                  <a:pt x="232259" y="81944"/>
                  <a:pt x="252680" y="98688"/>
                  <a:pt x="254947" y="121610"/>
                </a:cubicBezTo>
                <a:cubicBezTo>
                  <a:pt x="255081" y="122962"/>
                  <a:pt x="255149" y="124319"/>
                  <a:pt x="255150" y="125677"/>
                </a:cubicBezTo>
                <a:cubicBezTo>
                  <a:pt x="255190" y="126788"/>
                  <a:pt x="255414" y="127884"/>
                  <a:pt x="255812" y="128922"/>
                </a:cubicBezTo>
                <a:lnTo>
                  <a:pt x="255812" y="430528"/>
                </a:lnTo>
                <a:cubicBezTo>
                  <a:pt x="255812" y="436327"/>
                  <a:pt x="260513" y="441029"/>
                  <a:pt x="266312" y="441029"/>
                </a:cubicBezTo>
                <a:cubicBezTo>
                  <a:pt x="272112" y="441029"/>
                  <a:pt x="276813" y="436327"/>
                  <a:pt x="276813" y="430528"/>
                </a:cubicBezTo>
                <a:lnTo>
                  <a:pt x="276813" y="64533"/>
                </a:lnTo>
                <a:cubicBezTo>
                  <a:pt x="276445" y="42638"/>
                  <a:pt x="292609" y="23973"/>
                  <a:pt x="314331" y="21208"/>
                </a:cubicBezTo>
                <a:cubicBezTo>
                  <a:pt x="337266" y="18946"/>
                  <a:pt x="357692" y="35705"/>
                  <a:pt x="359954" y="58640"/>
                </a:cubicBezTo>
                <a:cubicBezTo>
                  <a:pt x="360086" y="59984"/>
                  <a:pt x="360153" y="61334"/>
                  <a:pt x="360155" y="62685"/>
                </a:cubicBezTo>
                <a:lnTo>
                  <a:pt x="360155" y="430528"/>
                </a:lnTo>
                <a:cubicBezTo>
                  <a:pt x="360155" y="436327"/>
                  <a:pt x="364856" y="441029"/>
                  <a:pt x="370656" y="441029"/>
                </a:cubicBezTo>
                <a:cubicBezTo>
                  <a:pt x="376455" y="441029"/>
                  <a:pt x="381156" y="436327"/>
                  <a:pt x="381156" y="430528"/>
                </a:cubicBezTo>
                <a:lnTo>
                  <a:pt x="381156" y="127536"/>
                </a:lnTo>
                <a:cubicBezTo>
                  <a:pt x="380787" y="105649"/>
                  <a:pt x="396940" y="86985"/>
                  <a:pt x="418653" y="84211"/>
                </a:cubicBezTo>
                <a:cubicBezTo>
                  <a:pt x="441581" y="81937"/>
                  <a:pt x="462011" y="98681"/>
                  <a:pt x="464285" y="121609"/>
                </a:cubicBezTo>
                <a:cubicBezTo>
                  <a:pt x="464419" y="122961"/>
                  <a:pt x="464486" y="124318"/>
                  <a:pt x="464488" y="125677"/>
                </a:cubicBezTo>
                <a:lnTo>
                  <a:pt x="464488" y="430528"/>
                </a:lnTo>
                <a:cubicBezTo>
                  <a:pt x="464488" y="436327"/>
                  <a:pt x="469189" y="441029"/>
                  <a:pt x="474989" y="441029"/>
                </a:cubicBezTo>
                <a:cubicBezTo>
                  <a:pt x="480788" y="441029"/>
                  <a:pt x="485489" y="436327"/>
                  <a:pt x="485489" y="430528"/>
                </a:cubicBezTo>
                <a:lnTo>
                  <a:pt x="485489" y="235681"/>
                </a:lnTo>
                <a:cubicBezTo>
                  <a:pt x="486340" y="234191"/>
                  <a:pt x="486805" y="232513"/>
                  <a:pt x="486844" y="230798"/>
                </a:cubicBezTo>
                <a:cubicBezTo>
                  <a:pt x="486842" y="207781"/>
                  <a:pt x="505499" y="189119"/>
                  <a:pt x="528516" y="189117"/>
                </a:cubicBezTo>
                <a:cubicBezTo>
                  <a:pt x="529892" y="189117"/>
                  <a:pt x="531267" y="189185"/>
                  <a:pt x="532637" y="189321"/>
                </a:cubicBezTo>
                <a:cubicBezTo>
                  <a:pt x="554446" y="192214"/>
                  <a:pt x="570602" y="211027"/>
                  <a:pt x="570165" y="233024"/>
                </a:cubicBezTo>
                <a:lnTo>
                  <a:pt x="570165" y="594977"/>
                </a:lnTo>
                <a:cubicBezTo>
                  <a:pt x="570172" y="635652"/>
                  <a:pt x="557760" y="675361"/>
                  <a:pt x="534590" y="708792"/>
                </a:cubicBezTo>
                <a:lnTo>
                  <a:pt x="517883" y="732943"/>
                </a:lnTo>
                <a:cubicBezTo>
                  <a:pt x="504509" y="752230"/>
                  <a:pt x="497322" y="775132"/>
                  <a:pt x="497281" y="798602"/>
                </a:cubicBezTo>
                <a:lnTo>
                  <a:pt x="497176" y="849645"/>
                </a:lnTo>
                <a:cubicBezTo>
                  <a:pt x="497176" y="855445"/>
                  <a:pt x="501877" y="860146"/>
                  <a:pt x="507677" y="860146"/>
                </a:cubicBezTo>
                <a:lnTo>
                  <a:pt x="507677" y="860146"/>
                </a:lnTo>
                <a:cubicBezTo>
                  <a:pt x="513476" y="860146"/>
                  <a:pt x="518177" y="855445"/>
                  <a:pt x="518177" y="849645"/>
                </a:cubicBezTo>
                <a:lnTo>
                  <a:pt x="518282" y="798529"/>
                </a:lnTo>
                <a:cubicBezTo>
                  <a:pt x="518314" y="779370"/>
                  <a:pt x="524173" y="760674"/>
                  <a:pt x="535083" y="744924"/>
                </a:cubicBezTo>
                <a:lnTo>
                  <a:pt x="551884" y="720678"/>
                </a:lnTo>
                <a:cubicBezTo>
                  <a:pt x="577460" y="683780"/>
                  <a:pt x="591165" y="639956"/>
                  <a:pt x="591166" y="595061"/>
                </a:cubicBezTo>
                <a:lnTo>
                  <a:pt x="591166" y="233024"/>
                </a:lnTo>
                <a:cubicBezTo>
                  <a:pt x="591532" y="200229"/>
                  <a:pt x="567176" y="172404"/>
                  <a:pt x="534621" y="168425"/>
                </a:cubicBezTo>
                <a:cubicBezTo>
                  <a:pt x="517012" y="166752"/>
                  <a:pt x="499510" y="172551"/>
                  <a:pt x="486382" y="184407"/>
                </a:cubicBezTo>
                <a:cubicBezTo>
                  <a:pt x="486067" y="184690"/>
                  <a:pt x="485794" y="185016"/>
                  <a:pt x="485489" y="185299"/>
                </a:cubicBezTo>
                <a:lnTo>
                  <a:pt x="485489" y="128292"/>
                </a:lnTo>
                <a:cubicBezTo>
                  <a:pt x="485565" y="93379"/>
                  <a:pt x="458129" y="64601"/>
                  <a:pt x="423253" y="63010"/>
                </a:cubicBezTo>
                <a:cubicBezTo>
                  <a:pt x="407720" y="62910"/>
                  <a:pt x="392710" y="68610"/>
                  <a:pt x="381156" y="78992"/>
                </a:cubicBezTo>
                <a:lnTo>
                  <a:pt x="381156" y="64869"/>
                </a:lnTo>
                <a:cubicBezTo>
                  <a:pt x="381619" y="32846"/>
                  <a:pt x="358389" y="5389"/>
                  <a:pt x="326732" y="543"/>
                </a:cubicBezTo>
                <a:cubicBezTo>
                  <a:pt x="292377" y="-3975"/>
                  <a:pt x="260864" y="20213"/>
                  <a:pt x="256347" y="54568"/>
                </a:cubicBezTo>
                <a:cubicBezTo>
                  <a:pt x="255993" y="57259"/>
                  <a:pt x="255815" y="59970"/>
                  <a:pt x="255812" y="62685"/>
                </a:cubicBezTo>
                <a:lnTo>
                  <a:pt x="255812" y="79590"/>
                </a:lnTo>
                <a:cubicBezTo>
                  <a:pt x="244322" y="68960"/>
                  <a:pt x="229253" y="63041"/>
                  <a:pt x="213600" y="63010"/>
                </a:cubicBezTo>
                <a:cubicBezTo>
                  <a:pt x="178472" y="64268"/>
                  <a:pt x="150686" y="93184"/>
                  <a:pt x="150827" y="128334"/>
                </a:cubicBezTo>
                <a:lnTo>
                  <a:pt x="150827" y="449786"/>
                </a:lnTo>
                <a:cubicBezTo>
                  <a:pt x="150810" y="449841"/>
                  <a:pt x="150750" y="449871"/>
                  <a:pt x="150695" y="449853"/>
                </a:cubicBezTo>
                <a:cubicBezTo>
                  <a:pt x="150664" y="449843"/>
                  <a:pt x="150638" y="449818"/>
                  <a:pt x="150628" y="449786"/>
                </a:cubicBezTo>
                <a:lnTo>
                  <a:pt x="124377" y="345169"/>
                </a:lnTo>
                <a:cubicBezTo>
                  <a:pt x="117569" y="313079"/>
                  <a:pt x="87719" y="291239"/>
                  <a:pt x="55073" y="294462"/>
                </a:cubicBezTo>
                <a:cubicBezTo>
                  <a:pt x="20729" y="298648"/>
                  <a:pt x="-3719" y="329883"/>
                  <a:pt x="466" y="364228"/>
                </a:cubicBezTo>
                <a:cubicBezTo>
                  <a:pt x="716" y="366281"/>
                  <a:pt x="1068" y="368321"/>
                  <a:pt x="1521" y="370339"/>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1"/>
          <p:cNvSpPr txBox="1"/>
          <p:nvPr/>
        </p:nvSpPr>
        <p:spPr>
          <a:xfrm>
            <a:off x="3459008" y="6174544"/>
            <a:ext cx="15144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Ingestion</a:t>
            </a:r>
            <a:endParaRPr/>
          </a:p>
        </p:txBody>
      </p:sp>
      <p:sp>
        <p:nvSpPr>
          <p:cNvPr id="399" name="Google Shape;399;p21"/>
          <p:cNvSpPr txBox="1"/>
          <p:nvPr/>
        </p:nvSpPr>
        <p:spPr>
          <a:xfrm>
            <a:off x="5495792" y="6176542"/>
            <a:ext cx="15144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Inhalation</a:t>
            </a:r>
            <a:endParaRPr/>
          </a:p>
        </p:txBody>
      </p:sp>
      <p:sp>
        <p:nvSpPr>
          <p:cNvPr id="400" name="Google Shape;400;p21"/>
          <p:cNvSpPr txBox="1"/>
          <p:nvPr/>
        </p:nvSpPr>
        <p:spPr>
          <a:xfrm>
            <a:off x="7818959" y="6167631"/>
            <a:ext cx="15144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Contact</a:t>
            </a:r>
            <a:endParaRPr/>
          </a:p>
        </p:txBody>
      </p:sp>
      <p:sp>
        <p:nvSpPr>
          <p:cNvPr descr="Produits cosmétiques contour" id="401" name="Google Shape;401;p21"/>
          <p:cNvSpPr/>
          <p:nvPr/>
        </p:nvSpPr>
        <p:spPr>
          <a:xfrm>
            <a:off x="886522" y="3698531"/>
            <a:ext cx="183301" cy="768123"/>
          </a:xfrm>
          <a:custGeom>
            <a:rect b="b" l="l" r="r" t="t"/>
            <a:pathLst>
              <a:path extrusionOk="0" h="768123" w="183301">
                <a:moveTo>
                  <a:pt x="165844" y="427707"/>
                </a:moveTo>
                <a:lnTo>
                  <a:pt x="165844" y="261863"/>
                </a:lnTo>
                <a:cubicBezTo>
                  <a:pt x="165844" y="257042"/>
                  <a:pt x="161936" y="253134"/>
                  <a:pt x="157115" y="253134"/>
                </a:cubicBezTo>
                <a:lnTo>
                  <a:pt x="148387" y="253134"/>
                </a:lnTo>
                <a:lnTo>
                  <a:pt x="148387" y="100383"/>
                </a:lnTo>
                <a:cubicBezTo>
                  <a:pt x="148387" y="50036"/>
                  <a:pt x="139422" y="20787"/>
                  <a:pt x="132763" y="6009"/>
                </a:cubicBezTo>
                <a:cubicBezTo>
                  <a:pt x="130492" y="2190"/>
                  <a:pt x="126337" y="-106"/>
                  <a:pt x="121895" y="4"/>
                </a:cubicBezTo>
                <a:cubicBezTo>
                  <a:pt x="119471" y="6"/>
                  <a:pt x="117099" y="696"/>
                  <a:pt x="115052" y="1994"/>
                </a:cubicBezTo>
                <a:cubicBezTo>
                  <a:pt x="114702" y="2211"/>
                  <a:pt x="114364" y="2448"/>
                  <a:pt x="114040" y="2701"/>
                </a:cubicBezTo>
                <a:lnTo>
                  <a:pt x="48208" y="57691"/>
                </a:lnTo>
                <a:cubicBezTo>
                  <a:pt x="40095" y="63579"/>
                  <a:pt x="35183" y="72905"/>
                  <a:pt x="34915" y="82926"/>
                </a:cubicBezTo>
                <a:lnTo>
                  <a:pt x="34915" y="253134"/>
                </a:lnTo>
                <a:lnTo>
                  <a:pt x="26186" y="253134"/>
                </a:lnTo>
                <a:cubicBezTo>
                  <a:pt x="21365" y="253134"/>
                  <a:pt x="17457" y="257042"/>
                  <a:pt x="17457" y="261863"/>
                </a:cubicBezTo>
                <a:lnTo>
                  <a:pt x="17457" y="427707"/>
                </a:lnTo>
                <a:cubicBezTo>
                  <a:pt x="7816" y="427707"/>
                  <a:pt x="0" y="435523"/>
                  <a:pt x="0" y="445164"/>
                </a:cubicBezTo>
                <a:lnTo>
                  <a:pt x="0" y="733209"/>
                </a:lnTo>
                <a:cubicBezTo>
                  <a:pt x="0" y="752492"/>
                  <a:pt x="15632" y="768124"/>
                  <a:pt x="34915" y="768124"/>
                </a:cubicBezTo>
                <a:lnTo>
                  <a:pt x="148387" y="768124"/>
                </a:lnTo>
                <a:cubicBezTo>
                  <a:pt x="167669" y="768124"/>
                  <a:pt x="183301" y="752492"/>
                  <a:pt x="183301" y="733209"/>
                </a:cubicBezTo>
                <a:lnTo>
                  <a:pt x="183301" y="445164"/>
                </a:lnTo>
                <a:cubicBezTo>
                  <a:pt x="183301" y="435523"/>
                  <a:pt x="175486" y="427707"/>
                  <a:pt x="165844" y="427707"/>
                </a:cubicBezTo>
                <a:close/>
                <a:moveTo>
                  <a:pt x="52372" y="83188"/>
                </a:moveTo>
                <a:cubicBezTo>
                  <a:pt x="52574" y="78672"/>
                  <a:pt x="54823" y="74495"/>
                  <a:pt x="58482" y="71840"/>
                </a:cubicBezTo>
                <a:lnTo>
                  <a:pt x="58962" y="71491"/>
                </a:lnTo>
                <a:lnTo>
                  <a:pt x="59416" y="71107"/>
                </a:lnTo>
                <a:lnTo>
                  <a:pt x="119731" y="20691"/>
                </a:lnTo>
                <a:cubicBezTo>
                  <a:pt x="119759" y="20652"/>
                  <a:pt x="119814" y="20644"/>
                  <a:pt x="119853" y="20673"/>
                </a:cubicBezTo>
                <a:cubicBezTo>
                  <a:pt x="119860" y="20678"/>
                  <a:pt x="119865" y="20684"/>
                  <a:pt x="119870" y="20691"/>
                </a:cubicBezTo>
                <a:cubicBezTo>
                  <a:pt x="128031" y="46440"/>
                  <a:pt x="131770" y="73385"/>
                  <a:pt x="130930" y="100383"/>
                </a:cubicBezTo>
                <a:lnTo>
                  <a:pt x="130930" y="253134"/>
                </a:lnTo>
                <a:lnTo>
                  <a:pt x="52372" y="253134"/>
                </a:lnTo>
                <a:close/>
                <a:moveTo>
                  <a:pt x="34915" y="270591"/>
                </a:moveTo>
                <a:lnTo>
                  <a:pt x="148387" y="270591"/>
                </a:lnTo>
                <a:lnTo>
                  <a:pt x="148387" y="427707"/>
                </a:lnTo>
                <a:lnTo>
                  <a:pt x="34915" y="427707"/>
                </a:lnTo>
                <a:close/>
                <a:moveTo>
                  <a:pt x="165844" y="733209"/>
                </a:moveTo>
                <a:cubicBezTo>
                  <a:pt x="165844" y="742851"/>
                  <a:pt x="158028" y="750666"/>
                  <a:pt x="148387" y="750666"/>
                </a:cubicBezTo>
                <a:lnTo>
                  <a:pt x="34915" y="750666"/>
                </a:lnTo>
                <a:cubicBezTo>
                  <a:pt x="25273" y="750666"/>
                  <a:pt x="17457" y="742851"/>
                  <a:pt x="17457" y="733209"/>
                </a:cubicBezTo>
                <a:lnTo>
                  <a:pt x="17457" y="445164"/>
                </a:lnTo>
                <a:lnTo>
                  <a:pt x="165844" y="445164"/>
                </a:ln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hemise contour" id="402" name="Google Shape;402;p21"/>
          <p:cNvSpPr/>
          <p:nvPr/>
        </p:nvSpPr>
        <p:spPr>
          <a:xfrm>
            <a:off x="10891465" y="3755104"/>
            <a:ext cx="758324" cy="670702"/>
          </a:xfrm>
          <a:custGeom>
            <a:rect b="b" l="l" r="r" t="t"/>
            <a:pathLst>
              <a:path extrusionOk="0" h="670702" w="758324">
                <a:moveTo>
                  <a:pt x="608765" y="61524"/>
                </a:moveTo>
                <a:cubicBezTo>
                  <a:pt x="611365" y="62391"/>
                  <a:pt x="613098" y="64124"/>
                  <a:pt x="614831" y="65857"/>
                </a:cubicBezTo>
                <a:lnTo>
                  <a:pt x="740479" y="188906"/>
                </a:lnTo>
                <a:cubicBezTo>
                  <a:pt x="740479" y="188906"/>
                  <a:pt x="740479" y="189772"/>
                  <a:pt x="740479" y="189772"/>
                </a:cubicBezTo>
                <a:lnTo>
                  <a:pt x="625229" y="277293"/>
                </a:lnTo>
                <a:lnTo>
                  <a:pt x="625229" y="277293"/>
                </a:lnTo>
                <a:lnTo>
                  <a:pt x="581902" y="236566"/>
                </a:lnTo>
                <a:lnTo>
                  <a:pt x="567171" y="223567"/>
                </a:lnTo>
                <a:cubicBezTo>
                  <a:pt x="563705" y="220101"/>
                  <a:pt x="558506" y="220101"/>
                  <a:pt x="555040" y="223567"/>
                </a:cubicBezTo>
                <a:cubicBezTo>
                  <a:pt x="553306" y="225301"/>
                  <a:pt x="552440" y="227034"/>
                  <a:pt x="552440" y="229633"/>
                </a:cubicBezTo>
                <a:lnTo>
                  <a:pt x="552440" y="653372"/>
                </a:lnTo>
                <a:lnTo>
                  <a:pt x="205824" y="653372"/>
                </a:lnTo>
                <a:lnTo>
                  <a:pt x="205824" y="228767"/>
                </a:lnTo>
                <a:cubicBezTo>
                  <a:pt x="205824" y="223567"/>
                  <a:pt x="202358" y="220101"/>
                  <a:pt x="197158" y="220101"/>
                </a:cubicBezTo>
                <a:cubicBezTo>
                  <a:pt x="194559" y="220101"/>
                  <a:pt x="192826" y="220968"/>
                  <a:pt x="191092" y="222701"/>
                </a:cubicBezTo>
                <a:lnTo>
                  <a:pt x="176361" y="236566"/>
                </a:lnTo>
                <a:lnTo>
                  <a:pt x="133034" y="277293"/>
                </a:lnTo>
                <a:lnTo>
                  <a:pt x="132168" y="277293"/>
                </a:lnTo>
                <a:lnTo>
                  <a:pt x="17784" y="189772"/>
                </a:lnTo>
                <a:cubicBezTo>
                  <a:pt x="17784" y="189772"/>
                  <a:pt x="17784" y="188906"/>
                  <a:pt x="17784" y="188906"/>
                </a:cubicBezTo>
                <a:lnTo>
                  <a:pt x="143433" y="65857"/>
                </a:lnTo>
                <a:cubicBezTo>
                  <a:pt x="145166" y="64124"/>
                  <a:pt x="146899" y="63257"/>
                  <a:pt x="149499" y="62391"/>
                </a:cubicBezTo>
                <a:lnTo>
                  <a:pt x="267348" y="18197"/>
                </a:lnTo>
                <a:cubicBezTo>
                  <a:pt x="296810" y="48526"/>
                  <a:pt x="336671" y="65857"/>
                  <a:pt x="379132" y="65857"/>
                </a:cubicBezTo>
                <a:cubicBezTo>
                  <a:pt x="421592" y="65857"/>
                  <a:pt x="461453" y="48526"/>
                  <a:pt x="490916" y="18197"/>
                </a:cubicBezTo>
                <a:lnTo>
                  <a:pt x="608765" y="61524"/>
                </a:lnTo>
                <a:close/>
                <a:moveTo>
                  <a:pt x="490916" y="0"/>
                </a:moveTo>
                <a:cubicBezTo>
                  <a:pt x="486583" y="0"/>
                  <a:pt x="481384" y="1733"/>
                  <a:pt x="478784" y="5199"/>
                </a:cubicBezTo>
                <a:cubicBezTo>
                  <a:pt x="452788" y="32062"/>
                  <a:pt x="416393" y="47660"/>
                  <a:pt x="379132" y="47660"/>
                </a:cubicBezTo>
                <a:cubicBezTo>
                  <a:pt x="341871" y="47660"/>
                  <a:pt x="305476" y="32062"/>
                  <a:pt x="279480" y="5199"/>
                </a:cubicBezTo>
                <a:cubicBezTo>
                  <a:pt x="276013" y="1733"/>
                  <a:pt x="271681" y="0"/>
                  <a:pt x="267348" y="0"/>
                </a:cubicBezTo>
                <a:cubicBezTo>
                  <a:pt x="265615" y="0"/>
                  <a:pt x="263015" y="0"/>
                  <a:pt x="261282" y="867"/>
                </a:cubicBezTo>
                <a:lnTo>
                  <a:pt x="143433" y="45060"/>
                </a:lnTo>
                <a:cubicBezTo>
                  <a:pt x="139100" y="46793"/>
                  <a:pt x="134767" y="49393"/>
                  <a:pt x="131301" y="52859"/>
                </a:cubicBezTo>
                <a:lnTo>
                  <a:pt x="4786" y="176774"/>
                </a:lnTo>
                <a:cubicBezTo>
                  <a:pt x="-2146" y="184573"/>
                  <a:pt x="-1280" y="195838"/>
                  <a:pt x="5653" y="201904"/>
                </a:cubicBezTo>
                <a:cubicBezTo>
                  <a:pt x="5653" y="201904"/>
                  <a:pt x="5653" y="201904"/>
                  <a:pt x="6519" y="202771"/>
                </a:cubicBezTo>
                <a:lnTo>
                  <a:pt x="122636" y="290291"/>
                </a:lnTo>
                <a:cubicBezTo>
                  <a:pt x="126102" y="292891"/>
                  <a:pt x="129568" y="293757"/>
                  <a:pt x="133901" y="293757"/>
                </a:cubicBezTo>
                <a:cubicBezTo>
                  <a:pt x="138234" y="293757"/>
                  <a:pt x="142566" y="292024"/>
                  <a:pt x="145166" y="289425"/>
                </a:cubicBezTo>
                <a:lnTo>
                  <a:pt x="188493" y="248697"/>
                </a:lnTo>
                <a:cubicBezTo>
                  <a:pt x="188493" y="248697"/>
                  <a:pt x="188493" y="248697"/>
                  <a:pt x="188493" y="248697"/>
                </a:cubicBezTo>
                <a:cubicBezTo>
                  <a:pt x="188493" y="248697"/>
                  <a:pt x="188493" y="248697"/>
                  <a:pt x="188493" y="248697"/>
                </a:cubicBezTo>
                <a:lnTo>
                  <a:pt x="188493" y="670702"/>
                </a:lnTo>
                <a:lnTo>
                  <a:pt x="569771" y="670702"/>
                </a:lnTo>
                <a:lnTo>
                  <a:pt x="569771" y="249564"/>
                </a:lnTo>
                <a:cubicBezTo>
                  <a:pt x="569771" y="249564"/>
                  <a:pt x="569771" y="249564"/>
                  <a:pt x="569771" y="249564"/>
                </a:cubicBezTo>
                <a:cubicBezTo>
                  <a:pt x="569771" y="249564"/>
                  <a:pt x="569771" y="249564"/>
                  <a:pt x="569771" y="249564"/>
                </a:cubicBezTo>
                <a:lnTo>
                  <a:pt x="613098" y="290291"/>
                </a:lnTo>
                <a:cubicBezTo>
                  <a:pt x="619164" y="296357"/>
                  <a:pt x="628696" y="296357"/>
                  <a:pt x="635628" y="291158"/>
                </a:cubicBezTo>
                <a:lnTo>
                  <a:pt x="751744" y="202771"/>
                </a:lnTo>
                <a:cubicBezTo>
                  <a:pt x="759543" y="196705"/>
                  <a:pt x="760410" y="184573"/>
                  <a:pt x="754344" y="177641"/>
                </a:cubicBezTo>
                <a:cubicBezTo>
                  <a:pt x="754344" y="177641"/>
                  <a:pt x="754344" y="177641"/>
                  <a:pt x="753477" y="176774"/>
                </a:cubicBezTo>
                <a:lnTo>
                  <a:pt x="626962" y="52859"/>
                </a:lnTo>
                <a:cubicBezTo>
                  <a:pt x="623496" y="49393"/>
                  <a:pt x="619164" y="46793"/>
                  <a:pt x="614831" y="45060"/>
                </a:cubicBezTo>
                <a:lnTo>
                  <a:pt x="496981" y="867"/>
                </a:lnTo>
                <a:cubicBezTo>
                  <a:pt x="495248" y="0"/>
                  <a:pt x="490916" y="0"/>
                  <a:pt x="490916" y="0"/>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Lèvres contour" id="403" name="Google Shape;403;p21"/>
          <p:cNvSpPr/>
          <p:nvPr/>
        </p:nvSpPr>
        <p:spPr>
          <a:xfrm>
            <a:off x="3327136" y="5542600"/>
            <a:ext cx="1186858" cy="590757"/>
          </a:xfrm>
          <a:custGeom>
            <a:rect b="b" l="l" r="r" t="t"/>
            <a:pathLst>
              <a:path extrusionOk="0" h="590757" w="1186858">
                <a:moveTo>
                  <a:pt x="1186731" y="276059"/>
                </a:moveTo>
                <a:cubicBezTo>
                  <a:pt x="1186098" y="271393"/>
                  <a:pt x="1183148" y="267364"/>
                  <a:pt x="1178889" y="265353"/>
                </a:cubicBezTo>
                <a:cubicBezTo>
                  <a:pt x="1177596" y="264742"/>
                  <a:pt x="1047490" y="202900"/>
                  <a:pt x="986844" y="155727"/>
                </a:cubicBezTo>
                <a:cubicBezTo>
                  <a:pt x="869418" y="64411"/>
                  <a:pt x="792200" y="14985"/>
                  <a:pt x="750741" y="4613"/>
                </a:cubicBezTo>
                <a:cubicBezTo>
                  <a:pt x="749971" y="4421"/>
                  <a:pt x="749184" y="4306"/>
                  <a:pt x="748391" y="4266"/>
                </a:cubicBezTo>
                <a:cubicBezTo>
                  <a:pt x="687889" y="-11047"/>
                  <a:pt x="624590" y="15793"/>
                  <a:pt x="593538" y="69930"/>
                </a:cubicBezTo>
                <a:cubicBezTo>
                  <a:pt x="593538" y="69992"/>
                  <a:pt x="593487" y="70042"/>
                  <a:pt x="593426" y="70042"/>
                </a:cubicBezTo>
                <a:cubicBezTo>
                  <a:pt x="593365" y="70042"/>
                  <a:pt x="593315" y="69992"/>
                  <a:pt x="593315" y="69930"/>
                </a:cubicBezTo>
                <a:cubicBezTo>
                  <a:pt x="562265" y="15837"/>
                  <a:pt x="499021" y="-10996"/>
                  <a:pt x="438545" y="4266"/>
                </a:cubicBezTo>
                <a:cubicBezTo>
                  <a:pt x="437725" y="4316"/>
                  <a:pt x="436910" y="4441"/>
                  <a:pt x="436112" y="4641"/>
                </a:cubicBezTo>
                <a:cubicBezTo>
                  <a:pt x="394653" y="15013"/>
                  <a:pt x="317434" y="64425"/>
                  <a:pt x="200008" y="155755"/>
                </a:cubicBezTo>
                <a:cubicBezTo>
                  <a:pt x="139390" y="202914"/>
                  <a:pt x="9256" y="264769"/>
                  <a:pt x="7963" y="265381"/>
                </a:cubicBezTo>
                <a:cubicBezTo>
                  <a:pt x="1022" y="268664"/>
                  <a:pt x="-1945" y="276951"/>
                  <a:pt x="1337" y="283893"/>
                </a:cubicBezTo>
                <a:cubicBezTo>
                  <a:pt x="2167" y="285647"/>
                  <a:pt x="3353" y="287206"/>
                  <a:pt x="4821" y="288474"/>
                </a:cubicBezTo>
                <a:cubicBezTo>
                  <a:pt x="13163" y="295607"/>
                  <a:pt x="208128" y="463529"/>
                  <a:pt x="277866" y="505364"/>
                </a:cubicBezTo>
                <a:cubicBezTo>
                  <a:pt x="346867" y="546768"/>
                  <a:pt x="475152" y="590757"/>
                  <a:pt x="576979" y="590757"/>
                </a:cubicBezTo>
                <a:lnTo>
                  <a:pt x="609874" y="590757"/>
                </a:lnTo>
                <a:cubicBezTo>
                  <a:pt x="711701" y="590757"/>
                  <a:pt x="839985" y="546768"/>
                  <a:pt x="908987" y="505364"/>
                </a:cubicBezTo>
                <a:cubicBezTo>
                  <a:pt x="978725" y="463515"/>
                  <a:pt x="1173759" y="295593"/>
                  <a:pt x="1182031" y="288474"/>
                </a:cubicBezTo>
                <a:cubicBezTo>
                  <a:pt x="1185600" y="285399"/>
                  <a:pt x="1187369" y="280726"/>
                  <a:pt x="1186731" y="276059"/>
                </a:cubicBezTo>
                <a:close/>
                <a:moveTo>
                  <a:pt x="217095" y="177680"/>
                </a:moveTo>
                <a:cubicBezTo>
                  <a:pt x="327584" y="91744"/>
                  <a:pt x="402744" y="42819"/>
                  <a:pt x="440603" y="32183"/>
                </a:cubicBezTo>
                <a:cubicBezTo>
                  <a:pt x="441544" y="32130"/>
                  <a:pt x="442475" y="31977"/>
                  <a:pt x="443383" y="31724"/>
                </a:cubicBezTo>
                <a:cubicBezTo>
                  <a:pt x="502544" y="15504"/>
                  <a:pt x="563651" y="50314"/>
                  <a:pt x="579872" y="109474"/>
                </a:cubicBezTo>
                <a:cubicBezTo>
                  <a:pt x="579914" y="109625"/>
                  <a:pt x="579956" y="109778"/>
                  <a:pt x="579996" y="109930"/>
                </a:cubicBezTo>
                <a:cubicBezTo>
                  <a:pt x="581981" y="117347"/>
                  <a:pt x="589603" y="121750"/>
                  <a:pt x="597020" y="119766"/>
                </a:cubicBezTo>
                <a:cubicBezTo>
                  <a:pt x="601822" y="118480"/>
                  <a:pt x="605572" y="114731"/>
                  <a:pt x="606857" y="109930"/>
                </a:cubicBezTo>
                <a:cubicBezTo>
                  <a:pt x="622809" y="50697"/>
                  <a:pt x="683759" y="15612"/>
                  <a:pt x="742993" y="31565"/>
                </a:cubicBezTo>
                <a:cubicBezTo>
                  <a:pt x="743189" y="31617"/>
                  <a:pt x="743385" y="31670"/>
                  <a:pt x="743581" y="31724"/>
                </a:cubicBezTo>
                <a:cubicBezTo>
                  <a:pt x="744444" y="31962"/>
                  <a:pt x="745328" y="32111"/>
                  <a:pt x="746222" y="32169"/>
                </a:cubicBezTo>
                <a:cubicBezTo>
                  <a:pt x="784053" y="42750"/>
                  <a:pt x="859255" y="91675"/>
                  <a:pt x="969827" y="177680"/>
                </a:cubicBezTo>
                <a:cubicBezTo>
                  <a:pt x="1018104" y="211960"/>
                  <a:pt x="1069083" y="242266"/>
                  <a:pt x="1122262" y="268301"/>
                </a:cubicBezTo>
                <a:cubicBezTo>
                  <a:pt x="1122428" y="268398"/>
                  <a:pt x="1122414" y="268509"/>
                  <a:pt x="1122262" y="268565"/>
                </a:cubicBezTo>
                <a:cubicBezTo>
                  <a:pt x="1117507" y="269955"/>
                  <a:pt x="1112738" y="271179"/>
                  <a:pt x="1108066" y="272249"/>
                </a:cubicBezTo>
                <a:cubicBezTo>
                  <a:pt x="1071404" y="280689"/>
                  <a:pt x="1020351" y="267550"/>
                  <a:pt x="966254" y="253661"/>
                </a:cubicBezTo>
                <a:cubicBezTo>
                  <a:pt x="913159" y="237771"/>
                  <a:pt x="858303" y="228516"/>
                  <a:pt x="802933" y="226105"/>
                </a:cubicBezTo>
                <a:cubicBezTo>
                  <a:pt x="761849" y="226105"/>
                  <a:pt x="716275" y="240161"/>
                  <a:pt x="676053" y="252521"/>
                </a:cubicBezTo>
                <a:cubicBezTo>
                  <a:pt x="648983" y="262521"/>
                  <a:pt x="620750" y="269034"/>
                  <a:pt x="592036" y="271902"/>
                </a:cubicBezTo>
                <a:cubicBezTo>
                  <a:pt x="563333" y="269038"/>
                  <a:pt x="535109" y="262535"/>
                  <a:pt x="508047" y="252549"/>
                </a:cubicBezTo>
                <a:cubicBezTo>
                  <a:pt x="467839" y="240161"/>
                  <a:pt x="422264" y="226133"/>
                  <a:pt x="381166" y="226133"/>
                </a:cubicBezTo>
                <a:cubicBezTo>
                  <a:pt x="325803" y="228543"/>
                  <a:pt x="270949" y="237799"/>
                  <a:pt x="217860" y="253689"/>
                </a:cubicBezTo>
                <a:cubicBezTo>
                  <a:pt x="163790" y="267592"/>
                  <a:pt x="112766" y="280716"/>
                  <a:pt x="76047" y="272277"/>
                </a:cubicBezTo>
                <a:cubicBezTo>
                  <a:pt x="71988" y="271346"/>
                  <a:pt x="67844" y="270233"/>
                  <a:pt x="63715" y="269079"/>
                </a:cubicBezTo>
                <a:cubicBezTo>
                  <a:pt x="63521" y="269079"/>
                  <a:pt x="63507" y="268913"/>
                  <a:pt x="63715" y="268829"/>
                </a:cubicBezTo>
                <a:cubicBezTo>
                  <a:pt x="117226" y="242650"/>
                  <a:pt x="168520" y="212165"/>
                  <a:pt x="217095" y="177680"/>
                </a:cubicBezTo>
                <a:close/>
                <a:moveTo>
                  <a:pt x="894680" y="481506"/>
                </a:moveTo>
                <a:cubicBezTo>
                  <a:pt x="828890" y="520977"/>
                  <a:pt x="706695" y="562937"/>
                  <a:pt x="609874" y="562937"/>
                </a:cubicBezTo>
                <a:lnTo>
                  <a:pt x="576979" y="562937"/>
                </a:lnTo>
                <a:cubicBezTo>
                  <a:pt x="480157" y="562937"/>
                  <a:pt x="357962" y="520977"/>
                  <a:pt x="292172" y="481506"/>
                </a:cubicBezTo>
                <a:cubicBezTo>
                  <a:pt x="241412" y="451044"/>
                  <a:pt x="116784" y="347048"/>
                  <a:pt x="56638" y="296093"/>
                </a:cubicBezTo>
                <a:cubicBezTo>
                  <a:pt x="56374" y="295871"/>
                  <a:pt x="56430" y="295760"/>
                  <a:pt x="56778" y="295857"/>
                </a:cubicBezTo>
                <a:cubicBezTo>
                  <a:pt x="61143" y="297067"/>
                  <a:pt x="65523" y="298360"/>
                  <a:pt x="69847" y="299361"/>
                </a:cubicBezTo>
                <a:cubicBezTo>
                  <a:pt x="112946" y="309274"/>
                  <a:pt x="167280" y="295356"/>
                  <a:pt x="224742" y="280605"/>
                </a:cubicBezTo>
                <a:cubicBezTo>
                  <a:pt x="275566" y="265260"/>
                  <a:pt x="328102" y="256293"/>
                  <a:pt x="381139" y="253911"/>
                </a:cubicBezTo>
                <a:cubicBezTo>
                  <a:pt x="418038" y="253911"/>
                  <a:pt x="461499" y="267300"/>
                  <a:pt x="499830" y="279131"/>
                </a:cubicBezTo>
                <a:cubicBezTo>
                  <a:pt x="529498" y="290080"/>
                  <a:pt x="560501" y="297000"/>
                  <a:pt x="592008" y="299708"/>
                </a:cubicBezTo>
                <a:cubicBezTo>
                  <a:pt x="623511" y="297003"/>
                  <a:pt x="654510" y="290082"/>
                  <a:pt x="684172" y="279131"/>
                </a:cubicBezTo>
                <a:cubicBezTo>
                  <a:pt x="722517" y="267300"/>
                  <a:pt x="765965" y="253911"/>
                  <a:pt x="802864" y="253911"/>
                </a:cubicBezTo>
                <a:cubicBezTo>
                  <a:pt x="855902" y="256291"/>
                  <a:pt x="908436" y="265257"/>
                  <a:pt x="959261" y="280605"/>
                </a:cubicBezTo>
                <a:cubicBezTo>
                  <a:pt x="999175" y="292791"/>
                  <a:pt x="1040394" y="300207"/>
                  <a:pt x="1082053" y="302697"/>
                </a:cubicBezTo>
                <a:cubicBezTo>
                  <a:pt x="1092851" y="302796"/>
                  <a:pt x="1103624" y="301677"/>
                  <a:pt x="1114170" y="299361"/>
                </a:cubicBezTo>
                <a:cubicBezTo>
                  <a:pt x="1119912" y="298040"/>
                  <a:pt x="1125710" y="296316"/>
                  <a:pt x="1131507" y="294633"/>
                </a:cubicBezTo>
                <a:cubicBezTo>
                  <a:pt x="1131855" y="294536"/>
                  <a:pt x="1131924" y="294633"/>
                  <a:pt x="1131646" y="294870"/>
                </a:cubicBezTo>
                <a:cubicBezTo>
                  <a:pt x="1072085" y="345366"/>
                  <a:pt x="945872" y="450794"/>
                  <a:pt x="894680" y="481506"/>
                </a:cubicBezTo>
                <a:close/>
              </a:path>
            </a:pathLst>
          </a:custGeom>
          <a:solidFill>
            <a:srgbClr val="7F7F7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2"/>
          <p:cNvSpPr txBox="1"/>
          <p:nvPr>
            <p:ph idx="1" type="body"/>
          </p:nvPr>
        </p:nvSpPr>
        <p:spPr>
          <a:xfrm>
            <a:off x="1311275" y="2779045"/>
            <a:ext cx="6075363" cy="1194817"/>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4400"/>
              <a:buNone/>
            </a:pPr>
            <a:r>
              <a:rPr lang="fr-FR"/>
              <a:t>Comment agir ?</a:t>
            </a:r>
            <a:endParaRPr/>
          </a:p>
        </p:txBody>
      </p:sp>
      <p:sp>
        <p:nvSpPr>
          <p:cNvPr id="410" name="Google Shape;410;p22"/>
          <p:cNvSpPr txBox="1"/>
          <p:nvPr>
            <p:ph idx="2" type="body"/>
          </p:nvPr>
        </p:nvSpPr>
        <p:spPr>
          <a:xfrm>
            <a:off x="7595616" y="2767584"/>
            <a:ext cx="1194816" cy="1194816"/>
          </a:xfrm>
          <a:prstGeom prst="rect">
            <a:avLst/>
          </a:prstGeom>
          <a:noFill/>
          <a:ln>
            <a:noFill/>
          </a:ln>
        </p:spPr>
        <p:txBody>
          <a:bodyPr anchorCtr="0" anchor="ctr" bIns="0" lIns="0" spcFirstLastPara="1" rIns="18000" wrap="square" tIns="108000">
            <a:noAutofit/>
          </a:bodyPr>
          <a:lstStyle/>
          <a:p>
            <a:pPr indent="0" lvl="0" marL="0" rtl="0" algn="ctr">
              <a:lnSpc>
                <a:spcPct val="90000"/>
              </a:lnSpc>
              <a:spcBef>
                <a:spcPts val="0"/>
              </a:spcBef>
              <a:spcAft>
                <a:spcPts val="0"/>
              </a:spcAft>
              <a:buClr>
                <a:schemeClr val="dk1"/>
              </a:buClr>
              <a:buSzPts val="5400"/>
              <a:buNone/>
            </a:pPr>
            <a:r>
              <a:rPr lang="fr-FR"/>
              <a:t>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3"/>
          <p:cNvSpPr/>
          <p:nvPr/>
        </p:nvSpPr>
        <p:spPr>
          <a:xfrm>
            <a:off x="74743" y="1754343"/>
            <a:ext cx="1522797" cy="1626551"/>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23"/>
          <p:cNvSpPr txBox="1"/>
          <p:nvPr>
            <p:ph type="title"/>
          </p:nvPr>
        </p:nvSpPr>
        <p:spPr>
          <a:xfrm>
            <a:off x="36866" y="432158"/>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Où les retrouve-t-on ?</a:t>
            </a:r>
            <a:br>
              <a:rPr lang="fr-FR" sz="2400">
                <a:solidFill>
                  <a:schemeClr val="lt1"/>
                </a:solidFill>
                <a:latin typeface="Lato"/>
                <a:ea typeface="Lato"/>
                <a:cs typeface="Lato"/>
                <a:sym typeface="Lato"/>
              </a:rPr>
            </a:br>
            <a:r>
              <a:rPr i="1" lang="fr-FR" sz="1600">
                <a:solidFill>
                  <a:schemeClr val="lt1"/>
                </a:solidFill>
                <a:latin typeface="Lato"/>
                <a:ea typeface="Lato"/>
                <a:cs typeface="Lato"/>
                <a:sym typeface="Lato"/>
              </a:rPr>
              <a:t>Les cosmétiques</a:t>
            </a:r>
            <a:endParaRPr i="1" sz="2400">
              <a:solidFill>
                <a:schemeClr val="lt1"/>
              </a:solidFill>
              <a:latin typeface="Lato"/>
              <a:ea typeface="Lato"/>
              <a:cs typeface="Lato"/>
              <a:sym typeface="Lato"/>
            </a:endParaRPr>
          </a:p>
        </p:txBody>
      </p:sp>
      <p:pic>
        <p:nvPicPr>
          <p:cNvPr descr="Produits cosmétiques contour" id="418" name="Google Shape;418;p23"/>
          <p:cNvPicPr preferRelativeResize="0"/>
          <p:nvPr/>
        </p:nvPicPr>
        <p:blipFill rotWithShape="1">
          <a:blip r:embed="rId3">
            <a:alphaModFix/>
          </a:blip>
          <a:srcRect b="0" l="0" r="0" t="0"/>
          <a:stretch/>
        </p:blipFill>
        <p:spPr>
          <a:xfrm>
            <a:off x="345803" y="1807509"/>
            <a:ext cx="1045632" cy="1045632"/>
          </a:xfrm>
          <a:prstGeom prst="rect">
            <a:avLst/>
          </a:prstGeom>
          <a:noFill/>
          <a:ln>
            <a:noFill/>
          </a:ln>
        </p:spPr>
      </p:pic>
      <p:sp>
        <p:nvSpPr>
          <p:cNvPr id="419" name="Google Shape;419;p23"/>
          <p:cNvSpPr txBox="1"/>
          <p:nvPr/>
        </p:nvSpPr>
        <p:spPr>
          <a:xfrm>
            <a:off x="0" y="2945395"/>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rgbClr val="7F7F7F"/>
                </a:solidFill>
                <a:latin typeface="Lato"/>
                <a:ea typeface="Lato"/>
                <a:cs typeface="Lato"/>
                <a:sym typeface="Lato"/>
              </a:rPr>
              <a:t>Les cosmétiques</a:t>
            </a:r>
            <a:endParaRPr/>
          </a:p>
        </p:txBody>
      </p:sp>
      <p:pic>
        <p:nvPicPr>
          <p:cNvPr descr="La pin-up qui lit: Des huiles essentielles CANCERIGENES 😱" id="420" name="Google Shape;420;p23"/>
          <p:cNvPicPr preferRelativeResize="0"/>
          <p:nvPr/>
        </p:nvPicPr>
        <p:blipFill rotWithShape="1">
          <a:blip r:embed="rId4">
            <a:alphaModFix/>
          </a:blip>
          <a:srcRect b="0" l="0" r="0" t="0"/>
          <a:stretch/>
        </p:blipFill>
        <p:spPr>
          <a:xfrm>
            <a:off x="6092639" y="1011320"/>
            <a:ext cx="2348290" cy="2114783"/>
          </a:xfrm>
          <a:prstGeom prst="rect">
            <a:avLst/>
          </a:prstGeom>
          <a:noFill/>
          <a:ln>
            <a:noFill/>
          </a:ln>
        </p:spPr>
      </p:pic>
      <p:sp>
        <p:nvSpPr>
          <p:cNvPr id="421" name="Google Shape;421;p23"/>
          <p:cNvSpPr txBox="1"/>
          <p:nvPr/>
        </p:nvSpPr>
        <p:spPr>
          <a:xfrm>
            <a:off x="5541673" y="405859"/>
            <a:ext cx="33219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Calibri"/>
                <a:ea typeface="Calibri"/>
                <a:cs typeface="Calibri"/>
                <a:sym typeface="Calibri"/>
              </a:rPr>
              <a:t>Allégations trompeuses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descr="Avertissement avec un remplissage uni" id="422" name="Google Shape;422;p23"/>
          <p:cNvPicPr preferRelativeResize="0"/>
          <p:nvPr/>
        </p:nvPicPr>
        <p:blipFill rotWithShape="1">
          <a:blip r:embed="rId5">
            <a:alphaModFix/>
          </a:blip>
          <a:srcRect b="0" l="0" r="0" t="0"/>
          <a:stretch/>
        </p:blipFill>
        <p:spPr>
          <a:xfrm>
            <a:off x="4270532" y="-4690"/>
            <a:ext cx="995659" cy="995659"/>
          </a:xfrm>
          <a:prstGeom prst="rect">
            <a:avLst/>
          </a:prstGeom>
          <a:noFill/>
          <a:ln>
            <a:noFill/>
          </a:ln>
        </p:spPr>
      </p:pic>
      <p:pic>
        <p:nvPicPr>
          <p:cNvPr descr="La pin-up qui lit: Des huiles essentielles CANCERIGENES 😱" id="423" name="Google Shape;423;p23"/>
          <p:cNvPicPr preferRelativeResize="0"/>
          <p:nvPr/>
        </p:nvPicPr>
        <p:blipFill rotWithShape="1">
          <a:blip r:embed="rId6">
            <a:alphaModFix/>
          </a:blip>
          <a:srcRect b="0" l="0" r="0" t="0"/>
          <a:stretch/>
        </p:blipFill>
        <p:spPr>
          <a:xfrm>
            <a:off x="3456554" y="1086463"/>
            <a:ext cx="2391356" cy="2089534"/>
          </a:xfrm>
          <a:prstGeom prst="rect">
            <a:avLst/>
          </a:prstGeom>
          <a:noFill/>
          <a:ln>
            <a:noFill/>
          </a:ln>
        </p:spPr>
      </p:pic>
      <p:sp>
        <p:nvSpPr>
          <p:cNvPr id="424" name="Google Shape;424;p23"/>
          <p:cNvSpPr/>
          <p:nvPr/>
        </p:nvSpPr>
        <p:spPr>
          <a:xfrm>
            <a:off x="3472662" y="2655136"/>
            <a:ext cx="544010" cy="390669"/>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25" name="Google Shape;425;p23"/>
          <p:cNvCxnSpPr/>
          <p:nvPr/>
        </p:nvCxnSpPr>
        <p:spPr>
          <a:xfrm rot="10800000">
            <a:off x="2959319" y="1783033"/>
            <a:ext cx="577077" cy="902802"/>
          </a:xfrm>
          <a:prstGeom prst="straightConnector1">
            <a:avLst/>
          </a:prstGeom>
          <a:noFill/>
          <a:ln cap="flat" cmpd="sng" w="38100">
            <a:solidFill>
              <a:srgbClr val="FF0000"/>
            </a:solidFill>
            <a:prstDash val="solid"/>
            <a:miter lim="800000"/>
            <a:headEnd len="sm" w="sm" type="none"/>
            <a:tailEnd len="sm" w="sm" type="none"/>
          </a:ln>
        </p:spPr>
      </p:cxnSp>
      <p:pic>
        <p:nvPicPr>
          <p:cNvPr descr="La pin-up qui lit: Des huiles essentielles CANCERIGENES 😱" id="426" name="Google Shape;426;p23"/>
          <p:cNvPicPr preferRelativeResize="0"/>
          <p:nvPr/>
        </p:nvPicPr>
        <p:blipFill rotWithShape="1">
          <a:blip r:embed="rId4">
            <a:alphaModFix/>
          </a:blip>
          <a:srcRect b="17913" l="63185" r="23043" t="67686"/>
          <a:stretch/>
        </p:blipFill>
        <p:spPr>
          <a:xfrm>
            <a:off x="9153194" y="527248"/>
            <a:ext cx="1505749" cy="1417717"/>
          </a:xfrm>
          <a:prstGeom prst="rect">
            <a:avLst/>
          </a:prstGeom>
          <a:noFill/>
          <a:ln>
            <a:noFill/>
          </a:ln>
        </p:spPr>
      </p:pic>
      <p:sp>
        <p:nvSpPr>
          <p:cNvPr id="427" name="Google Shape;427;p23"/>
          <p:cNvSpPr/>
          <p:nvPr/>
        </p:nvSpPr>
        <p:spPr>
          <a:xfrm>
            <a:off x="7613660" y="2435393"/>
            <a:ext cx="429919" cy="347118"/>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23"/>
          <p:cNvSpPr/>
          <p:nvPr/>
        </p:nvSpPr>
        <p:spPr>
          <a:xfrm>
            <a:off x="6539583" y="2507884"/>
            <a:ext cx="439391" cy="285087"/>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29" name="Google Shape;429;p23"/>
          <p:cNvCxnSpPr/>
          <p:nvPr/>
        </p:nvCxnSpPr>
        <p:spPr>
          <a:xfrm flipH="1" rot="10800000">
            <a:off x="8033901" y="1867666"/>
            <a:ext cx="1119293" cy="730796"/>
          </a:xfrm>
          <a:prstGeom prst="straightConnector1">
            <a:avLst/>
          </a:prstGeom>
          <a:noFill/>
          <a:ln cap="flat" cmpd="sng" w="38100">
            <a:solidFill>
              <a:srgbClr val="FF0000"/>
            </a:solidFill>
            <a:prstDash val="solid"/>
            <a:miter lim="800000"/>
            <a:headEnd len="sm" w="sm" type="none"/>
            <a:tailEnd len="sm" w="sm" type="none"/>
          </a:ln>
        </p:spPr>
      </p:cxnSp>
      <p:pic>
        <p:nvPicPr>
          <p:cNvPr descr="Les labels | Bio mon choix" id="430" name="Google Shape;430;p23"/>
          <p:cNvPicPr preferRelativeResize="0"/>
          <p:nvPr/>
        </p:nvPicPr>
        <p:blipFill rotWithShape="1">
          <a:blip r:embed="rId7">
            <a:alphaModFix/>
          </a:blip>
          <a:srcRect b="0" l="0" r="0" t="0"/>
          <a:stretch/>
        </p:blipFill>
        <p:spPr>
          <a:xfrm>
            <a:off x="2683052" y="1072805"/>
            <a:ext cx="738741" cy="738741"/>
          </a:xfrm>
          <a:prstGeom prst="rect">
            <a:avLst/>
          </a:prstGeom>
          <a:noFill/>
          <a:ln>
            <a:noFill/>
          </a:ln>
        </p:spPr>
      </p:pic>
      <p:sp>
        <p:nvSpPr>
          <p:cNvPr id="431" name="Google Shape;431;p23"/>
          <p:cNvSpPr/>
          <p:nvPr/>
        </p:nvSpPr>
        <p:spPr>
          <a:xfrm>
            <a:off x="412585" y="3492951"/>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23"/>
          <p:cNvSpPr/>
          <p:nvPr/>
        </p:nvSpPr>
        <p:spPr>
          <a:xfrm>
            <a:off x="412585" y="4207684"/>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23"/>
          <p:cNvSpPr/>
          <p:nvPr/>
        </p:nvSpPr>
        <p:spPr>
          <a:xfrm>
            <a:off x="412584" y="4922415"/>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23"/>
          <p:cNvSpPr/>
          <p:nvPr/>
        </p:nvSpPr>
        <p:spPr>
          <a:xfrm>
            <a:off x="412584" y="5637147"/>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édecine contour" id="435" name="Google Shape;435;p23"/>
          <p:cNvPicPr preferRelativeResize="0"/>
          <p:nvPr/>
        </p:nvPicPr>
        <p:blipFill rotWithShape="1">
          <a:blip r:embed="rId8">
            <a:alphaModFix/>
          </a:blip>
          <a:srcRect b="0" l="0" r="0" t="0"/>
          <a:stretch/>
        </p:blipFill>
        <p:spPr>
          <a:xfrm>
            <a:off x="602108" y="3641982"/>
            <a:ext cx="394521" cy="394521"/>
          </a:xfrm>
          <a:prstGeom prst="rect">
            <a:avLst/>
          </a:prstGeom>
          <a:noFill/>
          <a:ln>
            <a:noFill/>
          </a:ln>
        </p:spPr>
      </p:pic>
      <p:pic>
        <p:nvPicPr>
          <p:cNvPr descr="Venteux contour" id="436" name="Google Shape;436;p23"/>
          <p:cNvPicPr preferRelativeResize="0"/>
          <p:nvPr/>
        </p:nvPicPr>
        <p:blipFill rotWithShape="1">
          <a:blip r:embed="rId9">
            <a:alphaModFix/>
          </a:blip>
          <a:srcRect b="0" l="0" r="0" t="0"/>
          <a:stretch/>
        </p:blipFill>
        <p:spPr>
          <a:xfrm>
            <a:off x="590826" y="4362057"/>
            <a:ext cx="417083" cy="417083"/>
          </a:xfrm>
          <a:prstGeom prst="rect">
            <a:avLst/>
          </a:prstGeom>
          <a:noFill/>
          <a:ln>
            <a:noFill/>
          </a:ln>
        </p:spPr>
      </p:pic>
      <p:pic>
        <p:nvPicPr>
          <p:cNvPr descr="Couverts de table  contour" id="437" name="Google Shape;437;p23"/>
          <p:cNvPicPr preferRelativeResize="0"/>
          <p:nvPr/>
        </p:nvPicPr>
        <p:blipFill rotWithShape="1">
          <a:blip r:embed="rId10">
            <a:alphaModFix/>
          </a:blip>
          <a:srcRect b="0" l="0" r="0" t="0"/>
          <a:stretch/>
        </p:blipFill>
        <p:spPr>
          <a:xfrm>
            <a:off x="561606" y="5081293"/>
            <a:ext cx="435022" cy="435022"/>
          </a:xfrm>
          <a:prstGeom prst="rect">
            <a:avLst/>
          </a:prstGeom>
          <a:noFill/>
          <a:ln>
            <a:noFill/>
          </a:ln>
        </p:spPr>
      </p:pic>
      <p:pic>
        <p:nvPicPr>
          <p:cNvPr descr="Chemise contour" id="438" name="Google Shape;438;p23"/>
          <p:cNvPicPr preferRelativeResize="0"/>
          <p:nvPr/>
        </p:nvPicPr>
        <p:blipFill rotWithShape="1">
          <a:blip r:embed="rId11">
            <a:alphaModFix/>
          </a:blip>
          <a:srcRect b="0" l="0" r="0" t="0"/>
          <a:stretch/>
        </p:blipFill>
        <p:spPr>
          <a:xfrm>
            <a:off x="508696" y="5745022"/>
            <a:ext cx="441209" cy="441209"/>
          </a:xfrm>
          <a:prstGeom prst="rect">
            <a:avLst/>
          </a:prstGeom>
          <a:noFill/>
          <a:ln>
            <a:noFill/>
          </a:ln>
        </p:spPr>
      </p:pic>
      <p:sp>
        <p:nvSpPr>
          <p:cNvPr id="439" name="Google Shape;439;p23"/>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440" name="Google Shape;440;p23"/>
          <p:cNvSpPr txBox="1"/>
          <p:nvPr/>
        </p:nvSpPr>
        <p:spPr>
          <a:xfrm>
            <a:off x="9232681" y="2681638"/>
            <a:ext cx="2449082" cy="3108543"/>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S’interroger sur la nécessité du produit</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Réduire le nombre de références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Favoriser une liste courte d’ingrédients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Lire attentivement les éléments d’emballages et les ingrédients</a:t>
            </a:r>
            <a:endParaRPr/>
          </a:p>
        </p:txBody>
      </p:sp>
      <p:sp>
        <p:nvSpPr>
          <p:cNvPr id="441" name="Google Shape;441;p23"/>
          <p:cNvSpPr txBox="1"/>
          <p:nvPr/>
        </p:nvSpPr>
        <p:spPr>
          <a:xfrm>
            <a:off x="10919021" y="1346522"/>
            <a:ext cx="725296" cy="3651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
        <p:nvSpPr>
          <p:cNvPr id="442" name="Google Shape;442;p23"/>
          <p:cNvSpPr txBox="1"/>
          <p:nvPr/>
        </p:nvSpPr>
        <p:spPr>
          <a:xfrm>
            <a:off x="7028214" y="4677129"/>
            <a:ext cx="1174145"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u="sng">
                <a:solidFill>
                  <a:schemeClr val="dk1"/>
                </a:solidFill>
                <a:latin typeface="Lato"/>
                <a:ea typeface="Lato"/>
                <a:cs typeface="Lato"/>
                <a:sym typeface="Lato"/>
                <a:hlinkClick r:id="rId12">
                  <a:extLst>
                    <a:ext uri="{A12FA001-AC4F-418D-AE19-62706E023703}">
                      <ahyp:hlinkClr val="tx"/>
                    </a:ext>
                  </a:extLst>
                </a:hlinkClick>
              </a:rPr>
              <a:t>Liste des 80 allergènes reconnus par l’Union Européenne</a:t>
            </a:r>
            <a:endParaRPr sz="1400">
              <a:solidFill>
                <a:schemeClr val="dk1"/>
              </a:solidFill>
              <a:latin typeface="Lato"/>
              <a:ea typeface="Lato"/>
              <a:cs typeface="Lato"/>
              <a:sym typeface="Lato"/>
            </a:endParaRPr>
          </a:p>
        </p:txBody>
      </p:sp>
      <p:sp>
        <p:nvSpPr>
          <p:cNvPr id="443" name="Google Shape;443;p23"/>
          <p:cNvSpPr txBox="1"/>
          <p:nvPr/>
        </p:nvSpPr>
        <p:spPr>
          <a:xfrm>
            <a:off x="7046397" y="3616491"/>
            <a:ext cx="129978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400" u="sng">
                <a:solidFill>
                  <a:schemeClr val="dk1"/>
                </a:solidFill>
                <a:latin typeface="Lato"/>
                <a:ea typeface="Lato"/>
                <a:cs typeface="Lato"/>
                <a:sym typeface="Lato"/>
                <a:hlinkClick r:id="rId13">
                  <a:extLst>
                    <a:ext uri="{A12FA001-AC4F-418D-AE19-62706E023703}">
                      <ahyp:hlinkClr val="tx"/>
                    </a:ext>
                  </a:extLst>
                </a:hlinkClick>
              </a:rPr>
              <a:t>Liste des perturbateurs endocriniens - Légifrance</a:t>
            </a:r>
            <a:endParaRPr sz="1400">
              <a:solidFill>
                <a:schemeClr val="dk1"/>
              </a:solidFill>
              <a:latin typeface="Lato"/>
              <a:ea typeface="Lato"/>
              <a:cs typeface="Lato"/>
              <a:sym typeface="Lato"/>
            </a:endParaRPr>
          </a:p>
        </p:txBody>
      </p:sp>
      <p:pic>
        <p:nvPicPr>
          <p:cNvPr id="444" name="Google Shape;444;p23"/>
          <p:cNvPicPr preferRelativeResize="0"/>
          <p:nvPr/>
        </p:nvPicPr>
        <p:blipFill rotWithShape="1">
          <a:blip r:embed="rId14">
            <a:alphaModFix/>
          </a:blip>
          <a:srcRect b="0" l="0" r="0" t="0"/>
          <a:stretch/>
        </p:blipFill>
        <p:spPr>
          <a:xfrm>
            <a:off x="1620282" y="3207539"/>
            <a:ext cx="5272946" cy="34493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4"/>
          <p:cNvSpPr/>
          <p:nvPr/>
        </p:nvSpPr>
        <p:spPr>
          <a:xfrm>
            <a:off x="194427" y="2474217"/>
            <a:ext cx="1800254" cy="1889247"/>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24"/>
          <p:cNvSpPr txBox="1"/>
          <p:nvPr>
            <p:ph type="title"/>
          </p:nvPr>
        </p:nvSpPr>
        <p:spPr>
          <a:xfrm>
            <a:off x="1" y="461496"/>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Où les retrouve-t-on ?</a:t>
            </a:r>
            <a:br>
              <a:rPr lang="fr-FR" sz="2400">
                <a:solidFill>
                  <a:schemeClr val="lt1"/>
                </a:solidFill>
                <a:latin typeface="Lato"/>
                <a:ea typeface="Lato"/>
                <a:cs typeface="Lato"/>
                <a:sym typeface="Lato"/>
              </a:rPr>
            </a:br>
            <a:r>
              <a:rPr i="1" lang="fr-FR" sz="1600">
                <a:solidFill>
                  <a:schemeClr val="lt1"/>
                </a:solidFill>
                <a:latin typeface="Lato"/>
                <a:ea typeface="Lato"/>
                <a:cs typeface="Lato"/>
                <a:sym typeface="Lato"/>
              </a:rPr>
              <a:t>Les DM</a:t>
            </a:r>
            <a:endParaRPr i="1" sz="2400">
              <a:solidFill>
                <a:schemeClr val="lt1"/>
              </a:solidFill>
              <a:latin typeface="Lato"/>
              <a:ea typeface="Lato"/>
              <a:cs typeface="Lato"/>
              <a:sym typeface="Lato"/>
            </a:endParaRPr>
          </a:p>
        </p:txBody>
      </p:sp>
      <p:sp>
        <p:nvSpPr>
          <p:cNvPr id="452" name="Google Shape;452;p24"/>
          <p:cNvSpPr txBox="1"/>
          <p:nvPr/>
        </p:nvSpPr>
        <p:spPr>
          <a:xfrm>
            <a:off x="574323" y="3744968"/>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rgbClr val="7F7F7F"/>
                </a:solidFill>
                <a:latin typeface="Lato"/>
                <a:ea typeface="Lato"/>
                <a:cs typeface="Lato"/>
                <a:sym typeface="Lato"/>
              </a:rPr>
              <a:t>Les DM</a:t>
            </a:r>
            <a:endParaRPr/>
          </a:p>
        </p:txBody>
      </p:sp>
      <p:pic>
        <p:nvPicPr>
          <p:cNvPr descr="Médecine contour" id="453" name="Google Shape;453;p24"/>
          <p:cNvPicPr preferRelativeResize="0"/>
          <p:nvPr/>
        </p:nvPicPr>
        <p:blipFill rotWithShape="1">
          <a:blip r:embed="rId3">
            <a:alphaModFix/>
          </a:blip>
          <a:srcRect b="0" l="0" r="0" t="0"/>
          <a:stretch/>
        </p:blipFill>
        <p:spPr>
          <a:xfrm>
            <a:off x="673171" y="2841413"/>
            <a:ext cx="837949" cy="837949"/>
          </a:xfrm>
          <a:prstGeom prst="rect">
            <a:avLst/>
          </a:prstGeom>
          <a:noFill/>
          <a:ln>
            <a:noFill/>
          </a:ln>
        </p:spPr>
      </p:pic>
      <p:pic>
        <p:nvPicPr>
          <p:cNvPr descr="Une image contenant texte, Sac plastique, Emballages, nourriture&#10;&#10;Description générée automatiquement" id="454" name="Google Shape;454;p24"/>
          <p:cNvPicPr preferRelativeResize="0"/>
          <p:nvPr/>
        </p:nvPicPr>
        <p:blipFill rotWithShape="1">
          <a:blip r:embed="rId4">
            <a:alphaModFix/>
          </a:blip>
          <a:srcRect b="16221" l="4864" r="17111" t="7925"/>
          <a:stretch/>
        </p:blipFill>
        <p:spPr>
          <a:xfrm rot="-5400000">
            <a:off x="3601694" y="2555564"/>
            <a:ext cx="2345273" cy="3039949"/>
          </a:xfrm>
          <a:prstGeom prst="rect">
            <a:avLst/>
          </a:prstGeom>
          <a:noFill/>
          <a:ln>
            <a:noFill/>
          </a:ln>
        </p:spPr>
      </p:pic>
      <p:sp>
        <p:nvSpPr>
          <p:cNvPr id="455" name="Google Shape;455;p24"/>
          <p:cNvSpPr/>
          <p:nvPr/>
        </p:nvSpPr>
        <p:spPr>
          <a:xfrm>
            <a:off x="5555597" y="4196616"/>
            <a:ext cx="515189" cy="166848"/>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texte, Sac plastique, Transparence, intérieur&#10;&#10;Description générée automatiquement" id="456" name="Google Shape;456;p24"/>
          <p:cNvPicPr preferRelativeResize="0"/>
          <p:nvPr/>
        </p:nvPicPr>
        <p:blipFill rotWithShape="1">
          <a:blip r:embed="rId5">
            <a:alphaModFix/>
          </a:blip>
          <a:srcRect b="11925" l="0" r="31136" t="14740"/>
          <a:stretch/>
        </p:blipFill>
        <p:spPr>
          <a:xfrm rot="-5400000">
            <a:off x="3703823" y="85964"/>
            <a:ext cx="2141015" cy="3039950"/>
          </a:xfrm>
          <a:prstGeom prst="rect">
            <a:avLst/>
          </a:prstGeom>
          <a:noFill/>
          <a:ln>
            <a:noFill/>
          </a:ln>
        </p:spPr>
      </p:pic>
      <p:pic>
        <p:nvPicPr>
          <p:cNvPr descr="Une image contenant texte, capture d’écran, art&#10;&#10;Description générée automatiquement" id="457" name="Google Shape;457;p24"/>
          <p:cNvPicPr preferRelativeResize="0"/>
          <p:nvPr/>
        </p:nvPicPr>
        <p:blipFill rotWithShape="1">
          <a:blip r:embed="rId6">
            <a:alphaModFix/>
          </a:blip>
          <a:srcRect b="37550" l="34903" r="0" t="0"/>
          <a:stretch/>
        </p:blipFill>
        <p:spPr>
          <a:xfrm rot="-5400000">
            <a:off x="3581787" y="4464077"/>
            <a:ext cx="2003894" cy="2331720"/>
          </a:xfrm>
          <a:prstGeom prst="rect">
            <a:avLst/>
          </a:prstGeom>
          <a:noFill/>
          <a:ln cap="flat" cmpd="sng" w="9525">
            <a:solidFill>
              <a:srgbClr val="FF0000"/>
            </a:solidFill>
            <a:prstDash val="solid"/>
            <a:round/>
            <a:headEnd len="sm" w="sm" type="none"/>
            <a:tailEnd len="sm" w="sm" type="none"/>
          </a:ln>
        </p:spPr>
      </p:pic>
      <p:cxnSp>
        <p:nvCxnSpPr>
          <p:cNvPr id="458" name="Google Shape;458;p24"/>
          <p:cNvCxnSpPr>
            <a:stCxn id="455" idx="3"/>
          </p:cNvCxnSpPr>
          <p:nvPr/>
        </p:nvCxnSpPr>
        <p:spPr>
          <a:xfrm flipH="1">
            <a:off x="5332186" y="4280040"/>
            <a:ext cx="738600" cy="348000"/>
          </a:xfrm>
          <a:prstGeom prst="straightConnector1">
            <a:avLst/>
          </a:prstGeom>
          <a:noFill/>
          <a:ln cap="flat" cmpd="sng" w="9525">
            <a:solidFill>
              <a:srgbClr val="FF0000"/>
            </a:solidFill>
            <a:prstDash val="solid"/>
            <a:miter lim="800000"/>
            <a:headEnd len="sm" w="sm" type="none"/>
            <a:tailEnd len="med" w="med" type="triangle"/>
          </a:ln>
        </p:spPr>
      </p:cxnSp>
      <p:sp>
        <p:nvSpPr>
          <p:cNvPr id="459" name="Google Shape;459;p24"/>
          <p:cNvSpPr/>
          <p:nvPr/>
        </p:nvSpPr>
        <p:spPr>
          <a:xfrm>
            <a:off x="4398315" y="6089284"/>
            <a:ext cx="1351281" cy="542600"/>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Sac plastique, texte, Transparence, plastique&#10;&#10;Description générée automatiquement" id="460" name="Google Shape;460;p24"/>
          <p:cNvPicPr preferRelativeResize="0"/>
          <p:nvPr/>
        </p:nvPicPr>
        <p:blipFill rotWithShape="1">
          <a:blip r:embed="rId7">
            <a:alphaModFix/>
          </a:blip>
          <a:srcRect b="18952" l="16023" r="32379" t="12330"/>
          <a:stretch/>
        </p:blipFill>
        <p:spPr>
          <a:xfrm rot="5400000">
            <a:off x="7040662" y="129336"/>
            <a:ext cx="1542290" cy="2738800"/>
          </a:xfrm>
          <a:prstGeom prst="rect">
            <a:avLst/>
          </a:prstGeom>
          <a:noFill/>
          <a:ln>
            <a:noFill/>
          </a:ln>
        </p:spPr>
      </p:pic>
      <p:pic>
        <p:nvPicPr>
          <p:cNvPr descr="Une image contenant texte, reçu, Sac plastique, intérieur&#10;&#10;Description générée automatiquement" id="461" name="Google Shape;461;p24"/>
          <p:cNvPicPr preferRelativeResize="0"/>
          <p:nvPr/>
        </p:nvPicPr>
        <p:blipFill rotWithShape="1">
          <a:blip r:embed="rId8">
            <a:alphaModFix/>
          </a:blip>
          <a:srcRect b="0" l="15630" r="28270" t="21777"/>
          <a:stretch/>
        </p:blipFill>
        <p:spPr>
          <a:xfrm>
            <a:off x="6927397" y="2348525"/>
            <a:ext cx="1877423" cy="3490420"/>
          </a:xfrm>
          <a:prstGeom prst="rect">
            <a:avLst/>
          </a:prstGeom>
          <a:noFill/>
          <a:ln>
            <a:noFill/>
          </a:ln>
        </p:spPr>
      </p:pic>
      <p:pic>
        <p:nvPicPr>
          <p:cNvPr descr="Une image contenant texte, Police, noir et blanc&#10;&#10;Description générée automatiquement" id="462" name="Google Shape;462;p24"/>
          <p:cNvPicPr preferRelativeResize="0"/>
          <p:nvPr/>
        </p:nvPicPr>
        <p:blipFill rotWithShape="1">
          <a:blip r:embed="rId9">
            <a:alphaModFix/>
          </a:blip>
          <a:srcRect b="0" l="0" r="0" t="0"/>
          <a:stretch/>
        </p:blipFill>
        <p:spPr>
          <a:xfrm>
            <a:off x="7145000" y="5338059"/>
            <a:ext cx="2362879" cy="1270078"/>
          </a:xfrm>
          <a:prstGeom prst="rect">
            <a:avLst/>
          </a:prstGeom>
          <a:noFill/>
          <a:ln cap="flat" cmpd="sng" w="9525">
            <a:solidFill>
              <a:srgbClr val="FF0000"/>
            </a:solidFill>
            <a:prstDash val="solid"/>
            <a:round/>
            <a:headEnd len="sm" w="sm" type="none"/>
            <a:tailEnd len="sm" w="sm" type="none"/>
          </a:ln>
        </p:spPr>
      </p:pic>
      <p:sp>
        <p:nvSpPr>
          <p:cNvPr id="463" name="Google Shape;463;p24"/>
          <p:cNvSpPr/>
          <p:nvPr/>
        </p:nvSpPr>
        <p:spPr>
          <a:xfrm>
            <a:off x="7090605" y="4007767"/>
            <a:ext cx="765968" cy="250580"/>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24"/>
          <p:cNvSpPr/>
          <p:nvPr/>
        </p:nvSpPr>
        <p:spPr>
          <a:xfrm>
            <a:off x="7309771" y="5515171"/>
            <a:ext cx="1278321" cy="402417"/>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65" name="Google Shape;465;p24"/>
          <p:cNvCxnSpPr/>
          <p:nvPr/>
        </p:nvCxnSpPr>
        <p:spPr>
          <a:xfrm>
            <a:off x="7622892" y="4258346"/>
            <a:ext cx="547302" cy="1090998"/>
          </a:xfrm>
          <a:prstGeom prst="straightConnector1">
            <a:avLst/>
          </a:prstGeom>
          <a:noFill/>
          <a:ln cap="flat" cmpd="sng" w="9525">
            <a:solidFill>
              <a:srgbClr val="FF0000"/>
            </a:solidFill>
            <a:prstDash val="solid"/>
            <a:miter lim="800000"/>
            <a:headEnd len="sm" w="sm" type="none"/>
            <a:tailEnd len="med" w="med" type="triangle"/>
          </a:ln>
        </p:spPr>
      </p:cxnSp>
      <p:sp>
        <p:nvSpPr>
          <p:cNvPr id="466" name="Google Shape;466;p24"/>
          <p:cNvSpPr/>
          <p:nvPr/>
        </p:nvSpPr>
        <p:spPr>
          <a:xfrm>
            <a:off x="360113" y="1732798"/>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oduits cosmétiques contour" id="467" name="Google Shape;467;p24"/>
          <p:cNvPicPr preferRelativeResize="0"/>
          <p:nvPr/>
        </p:nvPicPr>
        <p:blipFill rotWithShape="1">
          <a:blip r:embed="rId10">
            <a:alphaModFix/>
          </a:blip>
          <a:srcRect b="0" l="0" r="0" t="0"/>
          <a:stretch/>
        </p:blipFill>
        <p:spPr>
          <a:xfrm>
            <a:off x="425099" y="1801032"/>
            <a:ext cx="527261" cy="527261"/>
          </a:xfrm>
          <a:prstGeom prst="rect">
            <a:avLst/>
          </a:prstGeom>
          <a:noFill/>
          <a:ln>
            <a:noFill/>
          </a:ln>
        </p:spPr>
      </p:pic>
      <p:sp>
        <p:nvSpPr>
          <p:cNvPr id="468" name="Google Shape;468;p24"/>
          <p:cNvSpPr/>
          <p:nvPr/>
        </p:nvSpPr>
        <p:spPr>
          <a:xfrm>
            <a:off x="356455" y="4432253"/>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24"/>
          <p:cNvSpPr/>
          <p:nvPr/>
        </p:nvSpPr>
        <p:spPr>
          <a:xfrm>
            <a:off x="356454" y="5146985"/>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24"/>
          <p:cNvSpPr/>
          <p:nvPr/>
        </p:nvSpPr>
        <p:spPr>
          <a:xfrm>
            <a:off x="356454" y="5861718"/>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Venteux contour" id="471" name="Google Shape;471;p24"/>
          <p:cNvPicPr preferRelativeResize="0"/>
          <p:nvPr/>
        </p:nvPicPr>
        <p:blipFill rotWithShape="1">
          <a:blip r:embed="rId11">
            <a:alphaModFix/>
          </a:blip>
          <a:srcRect b="0" l="0" r="0" t="0"/>
          <a:stretch/>
        </p:blipFill>
        <p:spPr>
          <a:xfrm>
            <a:off x="534696" y="4586627"/>
            <a:ext cx="417083" cy="417083"/>
          </a:xfrm>
          <a:prstGeom prst="rect">
            <a:avLst/>
          </a:prstGeom>
          <a:noFill/>
          <a:ln>
            <a:noFill/>
          </a:ln>
        </p:spPr>
      </p:pic>
      <p:pic>
        <p:nvPicPr>
          <p:cNvPr descr="Couverts de table  contour" id="472" name="Google Shape;472;p24"/>
          <p:cNvPicPr preferRelativeResize="0"/>
          <p:nvPr/>
        </p:nvPicPr>
        <p:blipFill rotWithShape="1">
          <a:blip r:embed="rId12">
            <a:alphaModFix/>
          </a:blip>
          <a:srcRect b="0" l="0" r="0" t="0"/>
          <a:stretch/>
        </p:blipFill>
        <p:spPr>
          <a:xfrm>
            <a:off x="505476" y="5305863"/>
            <a:ext cx="435022" cy="435022"/>
          </a:xfrm>
          <a:prstGeom prst="rect">
            <a:avLst/>
          </a:prstGeom>
          <a:noFill/>
          <a:ln>
            <a:noFill/>
          </a:ln>
        </p:spPr>
      </p:pic>
      <p:pic>
        <p:nvPicPr>
          <p:cNvPr descr="Chemise contour" id="473" name="Google Shape;473;p24"/>
          <p:cNvPicPr preferRelativeResize="0"/>
          <p:nvPr/>
        </p:nvPicPr>
        <p:blipFill rotWithShape="1">
          <a:blip r:embed="rId13">
            <a:alphaModFix/>
          </a:blip>
          <a:srcRect b="0" l="0" r="0" t="0"/>
          <a:stretch/>
        </p:blipFill>
        <p:spPr>
          <a:xfrm>
            <a:off x="452566" y="5969591"/>
            <a:ext cx="441209" cy="441209"/>
          </a:xfrm>
          <a:prstGeom prst="rect">
            <a:avLst/>
          </a:prstGeom>
          <a:noFill/>
          <a:ln>
            <a:noFill/>
          </a:ln>
        </p:spPr>
      </p:pic>
      <p:sp>
        <p:nvSpPr>
          <p:cNvPr id="474" name="Google Shape;474;p24"/>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475" name="Google Shape;475;p24"/>
          <p:cNvSpPr txBox="1"/>
          <p:nvPr/>
        </p:nvSpPr>
        <p:spPr>
          <a:xfrm>
            <a:off x="9583829" y="2144809"/>
            <a:ext cx="2449082" cy="3754874"/>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les instruments réutilisables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la stérilisation par autoclave ou, à défaut, aux rayons gamma</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Choisir des tétines non stériles (uniquement bactériologiquement propres)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des DM sans phtalates (ex : DEHP)</a:t>
            </a:r>
            <a:endParaRPr/>
          </a:p>
        </p:txBody>
      </p:sp>
      <p:sp>
        <p:nvSpPr>
          <p:cNvPr id="476" name="Google Shape;476;p24"/>
          <p:cNvSpPr txBox="1"/>
          <p:nvPr/>
        </p:nvSpPr>
        <p:spPr>
          <a:xfrm>
            <a:off x="10919021" y="1346522"/>
            <a:ext cx="725296" cy="3651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
        <p:nvSpPr>
          <p:cNvPr id="477" name="Google Shape;477;p24"/>
          <p:cNvSpPr txBox="1"/>
          <p:nvPr/>
        </p:nvSpPr>
        <p:spPr>
          <a:xfrm>
            <a:off x="-2700320" y="2311762"/>
            <a:ext cx="180814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Source oxyde éthylène cancérogène :</a:t>
            </a:r>
            <a:endParaRPr/>
          </a:p>
          <a:p>
            <a:pPr indent="0" lvl="0" marL="0" marR="0" rtl="0" algn="l">
              <a:spcBef>
                <a:spcPts val="0"/>
              </a:spcBef>
              <a:spcAft>
                <a:spcPts val="0"/>
              </a:spcAft>
              <a:buNone/>
            </a:pPr>
            <a:r>
              <a:rPr lang="fr-FR" sz="1200" u="sng">
                <a:solidFill>
                  <a:srgbClr val="00ACC1"/>
                </a:solidFill>
                <a:latin typeface="Calibri"/>
                <a:ea typeface="Calibri"/>
                <a:cs typeface="Calibri"/>
                <a:sym typeface="Calibri"/>
                <a:hlinkClick r:id="rId14">
                  <a:extLst>
                    <a:ext uri="{A12FA001-AC4F-418D-AE19-62706E023703}">
                      <ahyp:hlinkClr val="tx"/>
                    </a:ext>
                  </a:extLst>
                </a:hlinkClick>
              </a:rPr>
              <a:t>Oxyde d’éthylène (FT 70). Pathologie - Toxicologie - Fiche toxicologique - INRS</a:t>
            </a:r>
            <a:endParaRPr sz="1000">
              <a:solidFill>
                <a:srgbClr val="000000"/>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78" name="Google Shape;478;p24"/>
          <p:cNvSpPr txBox="1"/>
          <p:nvPr/>
        </p:nvSpPr>
        <p:spPr>
          <a:xfrm>
            <a:off x="-2661546" y="3933120"/>
            <a:ext cx="1952587"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Source biberons/tétines bactériologiquement propres : </a:t>
            </a:r>
            <a:r>
              <a:rPr lang="fr-FR" sz="1200" u="sng">
                <a:solidFill>
                  <a:schemeClr val="dk1"/>
                </a:solidFill>
                <a:latin typeface="Calibri"/>
                <a:ea typeface="Calibri"/>
                <a:cs typeface="Calibri"/>
                <a:sym typeface="Calibri"/>
                <a:hlinkClick r:id="rId15">
                  <a:extLst>
                    <a:ext uri="{A12FA001-AC4F-418D-AE19-62706E023703}">
                      <ahyp:hlinkClr val="tx"/>
                    </a:ext>
                  </a:extLst>
                </a:hlinkClick>
              </a:rPr>
              <a:t>2021-Reco sté biberons HCSP.pdf</a:t>
            </a:r>
            <a:r>
              <a:rPr lang="fr-FR" sz="1200">
                <a:solidFill>
                  <a:schemeClr val="dk1"/>
                </a:solidFill>
                <a:latin typeface="Calibri"/>
                <a:ea typeface="Calibri"/>
                <a:cs typeface="Calibri"/>
                <a:sym typeface="Calibri"/>
              </a:rPr>
              <a:t> RSE-TD_Outils Trame &gt; Accompagnement opérationnel &gt; Santé environnementale &gt; 3_ACCOMPAGNEMENT &gt; 2021-Reco sté biberons HCSP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5"/>
          <p:cNvSpPr/>
          <p:nvPr/>
        </p:nvSpPr>
        <p:spPr>
          <a:xfrm>
            <a:off x="56014" y="3134104"/>
            <a:ext cx="1800254" cy="1889247"/>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25"/>
          <p:cNvSpPr txBox="1"/>
          <p:nvPr>
            <p:ph type="title"/>
          </p:nvPr>
        </p:nvSpPr>
        <p:spPr>
          <a:xfrm>
            <a:off x="1" y="490441"/>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Où les retrouve-t-on ?</a:t>
            </a:r>
            <a:br>
              <a:rPr lang="fr-FR" sz="2400">
                <a:solidFill>
                  <a:schemeClr val="lt1"/>
                </a:solidFill>
                <a:latin typeface="Lato"/>
                <a:ea typeface="Lato"/>
                <a:cs typeface="Lato"/>
                <a:sym typeface="Lato"/>
              </a:rPr>
            </a:br>
            <a:r>
              <a:rPr i="1" lang="fr-FR" sz="1600">
                <a:solidFill>
                  <a:schemeClr val="lt1"/>
                </a:solidFill>
                <a:latin typeface="Lato"/>
                <a:ea typeface="Lato"/>
                <a:cs typeface="Lato"/>
                <a:sym typeface="Lato"/>
              </a:rPr>
              <a:t>La qualité de l’air intérieur</a:t>
            </a:r>
            <a:endParaRPr i="1" sz="2400">
              <a:solidFill>
                <a:schemeClr val="lt1"/>
              </a:solidFill>
              <a:latin typeface="Lato"/>
              <a:ea typeface="Lato"/>
              <a:cs typeface="Lato"/>
              <a:sym typeface="Lato"/>
            </a:endParaRPr>
          </a:p>
        </p:txBody>
      </p:sp>
      <p:sp>
        <p:nvSpPr>
          <p:cNvPr id="486" name="Google Shape;486;p25"/>
          <p:cNvSpPr txBox="1"/>
          <p:nvPr/>
        </p:nvSpPr>
        <p:spPr>
          <a:xfrm>
            <a:off x="409486" y="4253272"/>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rgbClr val="7F7F7F"/>
                </a:solidFill>
                <a:latin typeface="Lato"/>
                <a:ea typeface="Lato"/>
                <a:cs typeface="Lato"/>
                <a:sym typeface="Lato"/>
              </a:rPr>
              <a:t>La QAI</a:t>
            </a:r>
            <a:endParaRPr/>
          </a:p>
        </p:txBody>
      </p:sp>
      <p:pic>
        <p:nvPicPr>
          <p:cNvPr descr="Venteux contour" id="487" name="Google Shape;487;p25"/>
          <p:cNvPicPr preferRelativeResize="0"/>
          <p:nvPr/>
        </p:nvPicPr>
        <p:blipFill rotWithShape="1">
          <a:blip r:embed="rId3">
            <a:alphaModFix/>
          </a:blip>
          <a:srcRect b="0" l="0" r="0" t="0"/>
          <a:stretch/>
        </p:blipFill>
        <p:spPr>
          <a:xfrm>
            <a:off x="441183" y="3371009"/>
            <a:ext cx="837949" cy="837950"/>
          </a:xfrm>
          <a:prstGeom prst="rect">
            <a:avLst/>
          </a:prstGeom>
          <a:noFill/>
          <a:ln>
            <a:noFill/>
          </a:ln>
        </p:spPr>
      </p:pic>
      <p:sp>
        <p:nvSpPr>
          <p:cNvPr id="488" name="Google Shape;488;p25"/>
          <p:cNvSpPr txBox="1"/>
          <p:nvPr/>
        </p:nvSpPr>
        <p:spPr>
          <a:xfrm>
            <a:off x="1948669" y="1552056"/>
            <a:ext cx="397886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Bidon de détergent/désinfectant ouvert</a:t>
            </a:r>
            <a:endParaRPr/>
          </a:p>
          <a:p>
            <a:pPr indent="0" lvl="0" marL="0" marR="0" rtl="0" algn="l">
              <a:spcBef>
                <a:spcPts val="0"/>
              </a:spcBef>
              <a:spcAft>
                <a:spcPts val="0"/>
              </a:spcAft>
              <a:buNone/>
            </a:pPr>
            <a:r>
              <a:rPr i="1" lang="fr-FR" sz="1400">
                <a:solidFill>
                  <a:schemeClr val="dk1"/>
                </a:solidFill>
                <a:latin typeface="Lato"/>
                <a:ea typeface="Lato"/>
                <a:cs typeface="Lato"/>
                <a:sym typeface="Lato"/>
              </a:rPr>
              <a:t>Taux de COV : &gt; 88 888 000</a:t>
            </a:r>
            <a:r>
              <a:rPr i="1" lang="fr-FR" sz="1400">
                <a:solidFill>
                  <a:srgbClr val="3A3838"/>
                </a:solidFill>
                <a:latin typeface="Lato"/>
                <a:ea typeface="Lato"/>
                <a:cs typeface="Lato"/>
                <a:sym typeface="Lato"/>
              </a:rPr>
              <a:t>µg/m</a:t>
            </a:r>
            <a:r>
              <a:rPr baseline="30000" i="1" lang="fr-FR" sz="1400">
                <a:solidFill>
                  <a:srgbClr val="3A3838"/>
                </a:solidFill>
                <a:latin typeface="Lato"/>
                <a:ea typeface="Lato"/>
                <a:cs typeface="Lato"/>
                <a:sym typeface="Lato"/>
              </a:rPr>
              <a:t>3</a:t>
            </a:r>
            <a:endParaRPr i="1" sz="1400">
              <a:solidFill>
                <a:schemeClr val="dk1"/>
              </a:solidFill>
              <a:latin typeface="Lato"/>
              <a:ea typeface="Lato"/>
              <a:cs typeface="Lato"/>
              <a:sym typeface="Lato"/>
            </a:endParaRPr>
          </a:p>
        </p:txBody>
      </p:sp>
      <p:pic>
        <p:nvPicPr>
          <p:cNvPr descr="Une image contenant intérieur&#10;&#10;Description générée automatiquement" id="489" name="Google Shape;489;p25"/>
          <p:cNvPicPr preferRelativeResize="0"/>
          <p:nvPr/>
        </p:nvPicPr>
        <p:blipFill rotWithShape="1">
          <a:blip r:embed="rId4">
            <a:alphaModFix/>
          </a:blip>
          <a:srcRect b="0" l="0" r="0" t="0"/>
          <a:stretch/>
        </p:blipFill>
        <p:spPr>
          <a:xfrm rot="5400000">
            <a:off x="1963419" y="2575868"/>
            <a:ext cx="3516090" cy="2637068"/>
          </a:xfrm>
          <a:prstGeom prst="rect">
            <a:avLst/>
          </a:prstGeom>
          <a:noFill/>
          <a:ln>
            <a:noFill/>
          </a:ln>
        </p:spPr>
      </p:pic>
      <p:sp>
        <p:nvSpPr>
          <p:cNvPr id="490" name="Google Shape;490;p25"/>
          <p:cNvSpPr/>
          <p:nvPr/>
        </p:nvSpPr>
        <p:spPr>
          <a:xfrm>
            <a:off x="395903" y="1695259"/>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oduits cosmétiques contour" id="491" name="Google Shape;491;p25"/>
          <p:cNvPicPr preferRelativeResize="0"/>
          <p:nvPr/>
        </p:nvPicPr>
        <p:blipFill rotWithShape="1">
          <a:blip r:embed="rId5">
            <a:alphaModFix/>
          </a:blip>
          <a:srcRect b="0" l="0" r="0" t="0"/>
          <a:stretch/>
        </p:blipFill>
        <p:spPr>
          <a:xfrm>
            <a:off x="460889" y="1763492"/>
            <a:ext cx="527261" cy="527261"/>
          </a:xfrm>
          <a:prstGeom prst="rect">
            <a:avLst/>
          </a:prstGeom>
          <a:noFill/>
          <a:ln>
            <a:noFill/>
          </a:ln>
        </p:spPr>
      </p:pic>
      <p:sp>
        <p:nvSpPr>
          <p:cNvPr id="492" name="Google Shape;492;p25"/>
          <p:cNvSpPr/>
          <p:nvPr/>
        </p:nvSpPr>
        <p:spPr>
          <a:xfrm>
            <a:off x="395903" y="2413713"/>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25"/>
          <p:cNvSpPr/>
          <p:nvPr/>
        </p:nvSpPr>
        <p:spPr>
          <a:xfrm>
            <a:off x="464265" y="5069570"/>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25"/>
          <p:cNvSpPr/>
          <p:nvPr/>
        </p:nvSpPr>
        <p:spPr>
          <a:xfrm>
            <a:off x="464265" y="5784302"/>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édecine contour" id="495" name="Google Shape;495;p25"/>
          <p:cNvPicPr preferRelativeResize="0"/>
          <p:nvPr/>
        </p:nvPicPr>
        <p:blipFill rotWithShape="1">
          <a:blip r:embed="rId6">
            <a:alphaModFix/>
          </a:blip>
          <a:srcRect b="0" l="0" r="0" t="0"/>
          <a:stretch/>
        </p:blipFill>
        <p:spPr>
          <a:xfrm>
            <a:off x="585426" y="2562744"/>
            <a:ext cx="394521" cy="394521"/>
          </a:xfrm>
          <a:prstGeom prst="rect">
            <a:avLst/>
          </a:prstGeom>
          <a:noFill/>
          <a:ln>
            <a:noFill/>
          </a:ln>
        </p:spPr>
      </p:pic>
      <p:pic>
        <p:nvPicPr>
          <p:cNvPr descr="Couverts de table  contour" id="496" name="Google Shape;496;p25"/>
          <p:cNvPicPr preferRelativeResize="0"/>
          <p:nvPr/>
        </p:nvPicPr>
        <p:blipFill rotWithShape="1">
          <a:blip r:embed="rId7">
            <a:alphaModFix/>
          </a:blip>
          <a:srcRect b="0" l="0" r="0" t="0"/>
          <a:stretch/>
        </p:blipFill>
        <p:spPr>
          <a:xfrm>
            <a:off x="613287" y="5228448"/>
            <a:ext cx="435022" cy="435022"/>
          </a:xfrm>
          <a:prstGeom prst="rect">
            <a:avLst/>
          </a:prstGeom>
          <a:noFill/>
          <a:ln>
            <a:noFill/>
          </a:ln>
        </p:spPr>
      </p:pic>
      <p:pic>
        <p:nvPicPr>
          <p:cNvPr descr="Chemise contour" id="497" name="Google Shape;497;p25"/>
          <p:cNvPicPr preferRelativeResize="0"/>
          <p:nvPr/>
        </p:nvPicPr>
        <p:blipFill rotWithShape="1">
          <a:blip r:embed="rId8">
            <a:alphaModFix/>
          </a:blip>
          <a:srcRect b="0" l="0" r="0" t="0"/>
          <a:stretch/>
        </p:blipFill>
        <p:spPr>
          <a:xfrm>
            <a:off x="560377" y="5892177"/>
            <a:ext cx="441209" cy="441209"/>
          </a:xfrm>
          <a:prstGeom prst="rect">
            <a:avLst/>
          </a:prstGeom>
          <a:noFill/>
          <a:ln>
            <a:noFill/>
          </a:ln>
        </p:spPr>
      </p:pic>
      <p:pic>
        <p:nvPicPr>
          <p:cNvPr descr="Une image contenant texte, écriture manuscrite, personne, enveloppe&#10;&#10;Description générée automatiquement" id="498" name="Google Shape;498;p25"/>
          <p:cNvPicPr preferRelativeResize="0"/>
          <p:nvPr/>
        </p:nvPicPr>
        <p:blipFill rotWithShape="1">
          <a:blip r:embed="rId9">
            <a:alphaModFix/>
          </a:blip>
          <a:srcRect b="33926" l="0" r="0" t="14222"/>
          <a:stretch/>
        </p:blipFill>
        <p:spPr>
          <a:xfrm>
            <a:off x="6056559" y="2100908"/>
            <a:ext cx="2724150" cy="1883363"/>
          </a:xfrm>
          <a:prstGeom prst="rect">
            <a:avLst/>
          </a:prstGeom>
          <a:noFill/>
          <a:ln>
            <a:noFill/>
          </a:ln>
        </p:spPr>
      </p:pic>
      <p:pic>
        <p:nvPicPr>
          <p:cNvPr descr="Une image contenant intérieur, plastique, tasse, Approvisionnement domestique&#10;&#10;Description générée automatiquement" id="499" name="Google Shape;499;p25"/>
          <p:cNvPicPr preferRelativeResize="0"/>
          <p:nvPr/>
        </p:nvPicPr>
        <p:blipFill rotWithShape="1">
          <a:blip r:embed="rId10">
            <a:alphaModFix/>
          </a:blip>
          <a:srcRect b="16071" l="9887" r="36082" t="18963"/>
          <a:stretch/>
        </p:blipFill>
        <p:spPr>
          <a:xfrm>
            <a:off x="7054449" y="3827229"/>
            <a:ext cx="1726261" cy="2767542"/>
          </a:xfrm>
          <a:prstGeom prst="rect">
            <a:avLst/>
          </a:prstGeom>
          <a:noFill/>
          <a:ln>
            <a:noFill/>
          </a:ln>
        </p:spPr>
      </p:pic>
      <p:sp>
        <p:nvSpPr>
          <p:cNvPr id="500" name="Google Shape;500;p25"/>
          <p:cNvSpPr txBox="1"/>
          <p:nvPr/>
        </p:nvSpPr>
        <p:spPr>
          <a:xfrm>
            <a:off x="6791276" y="1586905"/>
            <a:ext cx="397886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chemeClr val="dk1"/>
                </a:solidFill>
                <a:latin typeface="Lato"/>
                <a:ea typeface="Lato"/>
                <a:cs typeface="Lato"/>
                <a:sym typeface="Lato"/>
              </a:rPr>
              <a:t>Le formol</a:t>
            </a:r>
            <a:endParaRPr i="1" sz="1400">
              <a:solidFill>
                <a:schemeClr val="dk1"/>
              </a:solidFill>
              <a:latin typeface="Lato"/>
              <a:ea typeface="Lato"/>
              <a:cs typeface="Lato"/>
              <a:sym typeface="Lato"/>
            </a:endParaRPr>
          </a:p>
        </p:txBody>
      </p:sp>
      <p:pic>
        <p:nvPicPr>
          <p:cNvPr descr="Suivi individuel renforcé et agents chimiques - MT71" id="501" name="Google Shape;501;p25"/>
          <p:cNvPicPr preferRelativeResize="0"/>
          <p:nvPr/>
        </p:nvPicPr>
        <p:blipFill rotWithShape="1">
          <a:blip r:embed="rId11">
            <a:alphaModFix/>
          </a:blip>
          <a:srcRect b="0" l="0" r="0" t="0"/>
          <a:stretch/>
        </p:blipFill>
        <p:spPr>
          <a:xfrm>
            <a:off x="5927536" y="4205144"/>
            <a:ext cx="1188357" cy="1189458"/>
          </a:xfrm>
          <a:prstGeom prst="rect">
            <a:avLst/>
          </a:prstGeom>
          <a:noFill/>
          <a:ln>
            <a:noFill/>
          </a:ln>
        </p:spPr>
      </p:pic>
      <p:sp>
        <p:nvSpPr>
          <p:cNvPr id="502" name="Google Shape;502;p25"/>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503" name="Google Shape;503;p25"/>
          <p:cNvSpPr txBox="1"/>
          <p:nvPr/>
        </p:nvSpPr>
        <p:spPr>
          <a:xfrm>
            <a:off x="9421307" y="1716738"/>
            <a:ext cx="2449082" cy="4616648"/>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Supprimer le formol ou, à défaut, sensibiliser les professionnels aux risques et mettre à disposition les EPI nécessaires (lunettes, gants nitrile, masque à cartouches, tablier, sabots fermés)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Réduire l’utilisation des produits chimiques ou, à défaut, refermer les bidons/bouteilles/bacs et aérer pendant le nettoyage</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Entretenir les systèmes d’aération (ex : VMC)</a:t>
            </a:r>
            <a:endParaRPr/>
          </a:p>
        </p:txBody>
      </p:sp>
      <p:sp>
        <p:nvSpPr>
          <p:cNvPr id="504" name="Google Shape;504;p25"/>
          <p:cNvSpPr txBox="1"/>
          <p:nvPr/>
        </p:nvSpPr>
        <p:spPr>
          <a:xfrm>
            <a:off x="10919021" y="1346522"/>
            <a:ext cx="725296" cy="3651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
        <p:nvSpPr>
          <p:cNvPr id="505" name="Google Shape;505;p25"/>
          <p:cNvSpPr txBox="1"/>
          <p:nvPr/>
        </p:nvSpPr>
        <p:spPr>
          <a:xfrm>
            <a:off x="-2649483" y="2136357"/>
            <a:ext cx="176914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Source formol : </a:t>
            </a:r>
            <a:endParaRPr/>
          </a:p>
          <a:p>
            <a:pPr indent="0" lvl="0" marL="0" marR="0" rtl="0" algn="l">
              <a:spcBef>
                <a:spcPts val="0"/>
              </a:spcBef>
              <a:spcAft>
                <a:spcPts val="0"/>
              </a:spcAft>
              <a:buNone/>
            </a:pPr>
            <a:r>
              <a:rPr lang="fr-FR" sz="1200">
                <a:solidFill>
                  <a:srgbClr val="595959"/>
                </a:solidFill>
                <a:latin typeface="Lato"/>
                <a:ea typeface="Lato"/>
                <a:cs typeface="Lato"/>
                <a:sym typeface="Lato"/>
              </a:rPr>
              <a:t>L. 4121-2 du code du travail et R. 4412-66</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26"/>
          <p:cNvSpPr/>
          <p:nvPr/>
        </p:nvSpPr>
        <p:spPr>
          <a:xfrm>
            <a:off x="96607" y="3853686"/>
            <a:ext cx="1800254" cy="1889247"/>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26"/>
          <p:cNvSpPr txBox="1"/>
          <p:nvPr>
            <p:ph type="title"/>
          </p:nvPr>
        </p:nvSpPr>
        <p:spPr>
          <a:xfrm>
            <a:off x="1" y="495935"/>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Où les retrouve-t-on ?</a:t>
            </a:r>
            <a:br>
              <a:rPr lang="fr-FR" sz="2400">
                <a:solidFill>
                  <a:schemeClr val="lt1"/>
                </a:solidFill>
                <a:latin typeface="Lato"/>
                <a:ea typeface="Lato"/>
                <a:cs typeface="Lato"/>
                <a:sym typeface="Lato"/>
              </a:rPr>
            </a:br>
            <a:r>
              <a:rPr i="1" lang="fr-FR" sz="1600">
                <a:solidFill>
                  <a:schemeClr val="lt1"/>
                </a:solidFill>
                <a:latin typeface="Lato"/>
                <a:ea typeface="Lato"/>
                <a:cs typeface="Lato"/>
                <a:sym typeface="Lato"/>
              </a:rPr>
              <a:t>L’alimentation</a:t>
            </a:r>
            <a:endParaRPr i="1" sz="2400">
              <a:solidFill>
                <a:schemeClr val="lt1"/>
              </a:solidFill>
              <a:latin typeface="Lato"/>
              <a:ea typeface="Lato"/>
              <a:cs typeface="Lato"/>
              <a:sym typeface="Lato"/>
            </a:endParaRPr>
          </a:p>
        </p:txBody>
      </p:sp>
      <p:sp>
        <p:nvSpPr>
          <p:cNvPr id="513" name="Google Shape;513;p26"/>
          <p:cNvSpPr txBox="1"/>
          <p:nvPr/>
        </p:nvSpPr>
        <p:spPr>
          <a:xfrm>
            <a:off x="254829" y="5073650"/>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rgbClr val="7F7F7F"/>
                </a:solidFill>
                <a:latin typeface="Lato"/>
                <a:ea typeface="Lato"/>
                <a:cs typeface="Lato"/>
                <a:sym typeface="Lato"/>
              </a:rPr>
              <a:t>L’alimentation</a:t>
            </a:r>
            <a:endParaRPr/>
          </a:p>
        </p:txBody>
      </p:sp>
      <p:pic>
        <p:nvPicPr>
          <p:cNvPr descr="Couverts de table  contour" id="514" name="Google Shape;514;p26"/>
          <p:cNvPicPr preferRelativeResize="0"/>
          <p:nvPr/>
        </p:nvPicPr>
        <p:blipFill rotWithShape="1">
          <a:blip r:embed="rId3">
            <a:alphaModFix/>
          </a:blip>
          <a:srcRect b="0" l="0" r="0" t="0"/>
          <a:stretch/>
        </p:blipFill>
        <p:spPr>
          <a:xfrm>
            <a:off x="577759" y="4243527"/>
            <a:ext cx="837949" cy="837949"/>
          </a:xfrm>
          <a:prstGeom prst="rect">
            <a:avLst/>
          </a:prstGeom>
          <a:noFill/>
          <a:ln>
            <a:noFill/>
          </a:ln>
        </p:spPr>
      </p:pic>
      <p:pic>
        <p:nvPicPr>
          <p:cNvPr id="515" name="Google Shape;515;p26"/>
          <p:cNvPicPr preferRelativeResize="0"/>
          <p:nvPr/>
        </p:nvPicPr>
        <p:blipFill rotWithShape="1">
          <a:blip r:embed="rId4">
            <a:alphaModFix/>
          </a:blip>
          <a:srcRect b="40352" l="40992" r="41849" t="14958"/>
          <a:stretch/>
        </p:blipFill>
        <p:spPr>
          <a:xfrm>
            <a:off x="3274687" y="210453"/>
            <a:ext cx="2411753" cy="3402745"/>
          </a:xfrm>
          <a:prstGeom prst="rect">
            <a:avLst/>
          </a:prstGeom>
          <a:noFill/>
          <a:ln>
            <a:noFill/>
          </a:ln>
        </p:spPr>
      </p:pic>
      <p:pic>
        <p:nvPicPr>
          <p:cNvPr id="516" name="Google Shape;516;p26"/>
          <p:cNvPicPr preferRelativeResize="0"/>
          <p:nvPr/>
        </p:nvPicPr>
        <p:blipFill rotWithShape="1">
          <a:blip r:embed="rId4">
            <a:alphaModFix/>
          </a:blip>
          <a:srcRect b="1207" l="40992" r="41849" t="59333"/>
          <a:stretch/>
        </p:blipFill>
        <p:spPr>
          <a:xfrm>
            <a:off x="5898153" y="210453"/>
            <a:ext cx="2731475" cy="3402745"/>
          </a:xfrm>
          <a:prstGeom prst="rect">
            <a:avLst/>
          </a:prstGeom>
          <a:noFill/>
          <a:ln>
            <a:noFill/>
          </a:ln>
        </p:spPr>
      </p:pic>
      <p:pic>
        <p:nvPicPr>
          <p:cNvPr id="517" name="Google Shape;517;p26"/>
          <p:cNvPicPr preferRelativeResize="0"/>
          <p:nvPr/>
        </p:nvPicPr>
        <p:blipFill rotWithShape="1">
          <a:blip r:embed="rId5">
            <a:alphaModFix/>
          </a:blip>
          <a:srcRect b="39899" l="40881" r="41858" t="14009"/>
          <a:stretch/>
        </p:blipFill>
        <p:spPr>
          <a:xfrm>
            <a:off x="2839729" y="3392344"/>
            <a:ext cx="2225927" cy="3219790"/>
          </a:xfrm>
          <a:prstGeom prst="rect">
            <a:avLst/>
          </a:prstGeom>
          <a:noFill/>
          <a:ln>
            <a:noFill/>
          </a:ln>
        </p:spPr>
      </p:pic>
      <p:pic>
        <p:nvPicPr>
          <p:cNvPr id="518" name="Google Shape;518;p26"/>
          <p:cNvPicPr preferRelativeResize="0"/>
          <p:nvPr/>
        </p:nvPicPr>
        <p:blipFill rotWithShape="1">
          <a:blip r:embed="rId5">
            <a:alphaModFix/>
          </a:blip>
          <a:srcRect b="828" l="41097" r="41642" t="59968"/>
          <a:stretch/>
        </p:blipFill>
        <p:spPr>
          <a:xfrm>
            <a:off x="5500614" y="3383022"/>
            <a:ext cx="2653456" cy="3264526"/>
          </a:xfrm>
          <a:prstGeom prst="rect">
            <a:avLst/>
          </a:prstGeom>
          <a:noFill/>
          <a:ln>
            <a:noFill/>
          </a:ln>
        </p:spPr>
      </p:pic>
      <p:sp>
        <p:nvSpPr>
          <p:cNvPr id="519" name="Google Shape;519;p26"/>
          <p:cNvSpPr/>
          <p:nvPr/>
        </p:nvSpPr>
        <p:spPr>
          <a:xfrm>
            <a:off x="585904" y="1719007"/>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oduits cosmétiques contour" id="520" name="Google Shape;520;p26"/>
          <p:cNvPicPr preferRelativeResize="0"/>
          <p:nvPr/>
        </p:nvPicPr>
        <p:blipFill rotWithShape="1">
          <a:blip r:embed="rId6">
            <a:alphaModFix/>
          </a:blip>
          <a:srcRect b="0" l="0" r="0" t="0"/>
          <a:stretch/>
        </p:blipFill>
        <p:spPr>
          <a:xfrm>
            <a:off x="650890" y="1787241"/>
            <a:ext cx="527261" cy="527261"/>
          </a:xfrm>
          <a:prstGeom prst="rect">
            <a:avLst/>
          </a:prstGeom>
          <a:noFill/>
          <a:ln>
            <a:noFill/>
          </a:ln>
        </p:spPr>
      </p:pic>
      <p:sp>
        <p:nvSpPr>
          <p:cNvPr id="521" name="Google Shape;521;p26"/>
          <p:cNvSpPr/>
          <p:nvPr/>
        </p:nvSpPr>
        <p:spPr>
          <a:xfrm>
            <a:off x="580768" y="2428380"/>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26"/>
          <p:cNvSpPr/>
          <p:nvPr/>
        </p:nvSpPr>
        <p:spPr>
          <a:xfrm>
            <a:off x="580768" y="3143113"/>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26"/>
          <p:cNvSpPr/>
          <p:nvPr/>
        </p:nvSpPr>
        <p:spPr>
          <a:xfrm>
            <a:off x="554778" y="5789777"/>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édecine contour" id="524" name="Google Shape;524;p26"/>
          <p:cNvPicPr preferRelativeResize="0"/>
          <p:nvPr/>
        </p:nvPicPr>
        <p:blipFill rotWithShape="1">
          <a:blip r:embed="rId7">
            <a:alphaModFix/>
          </a:blip>
          <a:srcRect b="0" l="0" r="0" t="0"/>
          <a:stretch/>
        </p:blipFill>
        <p:spPr>
          <a:xfrm>
            <a:off x="770291" y="2577411"/>
            <a:ext cx="394521" cy="394521"/>
          </a:xfrm>
          <a:prstGeom prst="rect">
            <a:avLst/>
          </a:prstGeom>
          <a:noFill/>
          <a:ln>
            <a:noFill/>
          </a:ln>
        </p:spPr>
      </p:pic>
      <p:pic>
        <p:nvPicPr>
          <p:cNvPr descr="Venteux contour" id="525" name="Google Shape;525;p26"/>
          <p:cNvPicPr preferRelativeResize="0"/>
          <p:nvPr/>
        </p:nvPicPr>
        <p:blipFill rotWithShape="1">
          <a:blip r:embed="rId8">
            <a:alphaModFix/>
          </a:blip>
          <a:srcRect b="0" l="0" r="0" t="0"/>
          <a:stretch/>
        </p:blipFill>
        <p:spPr>
          <a:xfrm>
            <a:off x="759009" y="3297486"/>
            <a:ext cx="417083" cy="417083"/>
          </a:xfrm>
          <a:prstGeom prst="rect">
            <a:avLst/>
          </a:prstGeom>
          <a:noFill/>
          <a:ln>
            <a:noFill/>
          </a:ln>
        </p:spPr>
      </p:pic>
      <p:pic>
        <p:nvPicPr>
          <p:cNvPr descr="Chemise contour" id="526" name="Google Shape;526;p26"/>
          <p:cNvPicPr preferRelativeResize="0"/>
          <p:nvPr/>
        </p:nvPicPr>
        <p:blipFill rotWithShape="1">
          <a:blip r:embed="rId9">
            <a:alphaModFix/>
          </a:blip>
          <a:srcRect b="0" l="0" r="0" t="0"/>
          <a:stretch/>
        </p:blipFill>
        <p:spPr>
          <a:xfrm>
            <a:off x="650890" y="5897652"/>
            <a:ext cx="441209" cy="441209"/>
          </a:xfrm>
          <a:prstGeom prst="rect">
            <a:avLst/>
          </a:prstGeom>
          <a:noFill/>
          <a:ln>
            <a:noFill/>
          </a:ln>
        </p:spPr>
      </p:pic>
      <p:sp>
        <p:nvSpPr>
          <p:cNvPr id="527" name="Google Shape;527;p26"/>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528" name="Google Shape;528;p26"/>
          <p:cNvSpPr txBox="1"/>
          <p:nvPr/>
        </p:nvSpPr>
        <p:spPr>
          <a:xfrm>
            <a:off x="9296151" y="3206046"/>
            <a:ext cx="2449082" cy="1600438"/>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les contenants en verre</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les aliments bruts, non transformés</a:t>
            </a:r>
            <a:endParaRPr/>
          </a:p>
        </p:txBody>
      </p:sp>
      <p:sp>
        <p:nvSpPr>
          <p:cNvPr id="529" name="Google Shape;529;p26"/>
          <p:cNvSpPr txBox="1"/>
          <p:nvPr/>
        </p:nvSpPr>
        <p:spPr>
          <a:xfrm>
            <a:off x="11079041" y="1348987"/>
            <a:ext cx="72529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
        <p:nvSpPr>
          <p:cNvPr id="530" name="Google Shape;530;p26"/>
          <p:cNvSpPr txBox="1"/>
          <p:nvPr/>
        </p:nvSpPr>
        <p:spPr>
          <a:xfrm>
            <a:off x="-3623636" y="1891779"/>
            <a:ext cx="263718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Source plastique :</a:t>
            </a:r>
            <a:endParaRPr/>
          </a:p>
          <a:p>
            <a:pPr indent="0" lvl="0" marL="0" marR="0" rtl="0" algn="l">
              <a:spcBef>
                <a:spcPts val="0"/>
              </a:spcBef>
              <a:spcAft>
                <a:spcPts val="0"/>
              </a:spcAft>
              <a:buNone/>
            </a:pPr>
            <a:r>
              <a:rPr lang="fr-FR" sz="1800" u="sng">
                <a:solidFill>
                  <a:schemeClr val="dk1"/>
                </a:solidFill>
                <a:latin typeface="Calibri"/>
                <a:ea typeface="Calibri"/>
                <a:cs typeface="Calibri"/>
                <a:sym typeface="Calibri"/>
                <a:hlinkClick r:id="rId10">
                  <a:extLst>
                    <a:ext uri="{A12FA001-AC4F-418D-AE19-62706E023703}">
                      <ahyp:hlinkClr val="tx"/>
                    </a:ext>
                  </a:extLst>
                </a:hlinkClick>
              </a:rPr>
              <a:t>Reconnaître les plastiques pour protéger sa santé (natura-sciences.com)</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7"/>
          <p:cNvSpPr/>
          <p:nvPr/>
        </p:nvSpPr>
        <p:spPr>
          <a:xfrm>
            <a:off x="160258" y="4545973"/>
            <a:ext cx="1800254" cy="1889247"/>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27"/>
          <p:cNvSpPr txBox="1"/>
          <p:nvPr>
            <p:ph type="title"/>
          </p:nvPr>
        </p:nvSpPr>
        <p:spPr>
          <a:xfrm>
            <a:off x="1" y="522929"/>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Où les retrouve-t-on ?</a:t>
            </a:r>
            <a:br>
              <a:rPr lang="fr-FR" sz="2400">
                <a:solidFill>
                  <a:schemeClr val="lt1"/>
                </a:solidFill>
                <a:latin typeface="Lato"/>
                <a:ea typeface="Lato"/>
                <a:cs typeface="Lato"/>
                <a:sym typeface="Lato"/>
              </a:rPr>
            </a:br>
            <a:r>
              <a:rPr i="1" lang="fr-FR" sz="1600">
                <a:solidFill>
                  <a:schemeClr val="lt1"/>
                </a:solidFill>
                <a:latin typeface="Lato"/>
                <a:ea typeface="Lato"/>
                <a:cs typeface="Lato"/>
                <a:sym typeface="Lato"/>
              </a:rPr>
              <a:t>Le textile</a:t>
            </a:r>
            <a:endParaRPr i="1" sz="2400">
              <a:solidFill>
                <a:schemeClr val="lt1"/>
              </a:solidFill>
              <a:latin typeface="Lato"/>
              <a:ea typeface="Lato"/>
              <a:cs typeface="Lato"/>
              <a:sym typeface="Lato"/>
            </a:endParaRPr>
          </a:p>
        </p:txBody>
      </p:sp>
      <p:sp>
        <p:nvSpPr>
          <p:cNvPr id="538" name="Google Shape;538;p27"/>
          <p:cNvSpPr txBox="1"/>
          <p:nvPr/>
        </p:nvSpPr>
        <p:spPr>
          <a:xfrm>
            <a:off x="451752" y="5856919"/>
            <a:ext cx="2544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600">
                <a:solidFill>
                  <a:srgbClr val="7F7F7F"/>
                </a:solidFill>
                <a:latin typeface="Lato"/>
                <a:ea typeface="Lato"/>
                <a:cs typeface="Lato"/>
                <a:sym typeface="Lato"/>
              </a:rPr>
              <a:t>Le textile</a:t>
            </a:r>
            <a:endParaRPr/>
          </a:p>
        </p:txBody>
      </p:sp>
      <p:sp>
        <p:nvSpPr>
          <p:cNvPr id="539" name="Google Shape;539;p27"/>
          <p:cNvSpPr txBox="1"/>
          <p:nvPr>
            <p:ph idx="1" type="body"/>
          </p:nvPr>
        </p:nvSpPr>
        <p:spPr>
          <a:xfrm>
            <a:off x="2240946" y="1693454"/>
            <a:ext cx="4689026" cy="46774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r-FR" sz="1800"/>
              <a:t>Astuces :</a:t>
            </a:r>
            <a:endParaRPr/>
          </a:p>
          <a:p>
            <a:pPr indent="-228600" lvl="0" marL="228600" rtl="0" algn="l">
              <a:lnSpc>
                <a:spcPct val="90000"/>
              </a:lnSpc>
              <a:spcBef>
                <a:spcPts val="1000"/>
              </a:spcBef>
              <a:spcAft>
                <a:spcPts val="0"/>
              </a:spcAft>
              <a:buClr>
                <a:schemeClr val="dk1"/>
              </a:buClr>
              <a:buSzPts val="1800"/>
              <a:buFont typeface="Noto Sans Symbols"/>
              <a:buChar char="✔"/>
            </a:pPr>
            <a:r>
              <a:rPr lang="fr-FR" sz="1800"/>
              <a:t>Allotir  les marchés</a:t>
            </a:r>
            <a:endParaRPr/>
          </a:p>
          <a:p>
            <a:pPr indent="-228600" lvl="0" marL="228600" rtl="0" algn="l">
              <a:lnSpc>
                <a:spcPct val="90000"/>
              </a:lnSpc>
              <a:spcBef>
                <a:spcPts val="1000"/>
              </a:spcBef>
              <a:spcAft>
                <a:spcPts val="0"/>
              </a:spcAft>
              <a:buClr>
                <a:schemeClr val="dk1"/>
              </a:buClr>
              <a:buSzPts val="1800"/>
              <a:buFont typeface="Noto Sans Symbols"/>
              <a:buChar char="✔"/>
            </a:pPr>
            <a:r>
              <a:rPr lang="fr-FR" sz="1800"/>
              <a:t>Revoir la pondération</a:t>
            </a:r>
            <a:endParaRPr/>
          </a:p>
          <a:p>
            <a:pPr indent="0" lvl="0" marL="0" rtl="0" algn="l">
              <a:lnSpc>
                <a:spcPct val="90000"/>
              </a:lnSpc>
              <a:spcBef>
                <a:spcPts val="1000"/>
              </a:spcBef>
              <a:spcAft>
                <a:spcPts val="0"/>
              </a:spcAft>
              <a:buClr>
                <a:schemeClr val="dk1"/>
              </a:buClr>
              <a:buSzPts val="1600"/>
              <a:buNone/>
            </a:pPr>
            <a:r>
              <a:rPr lang="fr-FR" sz="1600"/>
              <a:t>Exemple : Qualité environnementale des produits : </a:t>
            </a:r>
            <a:endParaRPr/>
          </a:p>
          <a:p>
            <a:pPr indent="0" lvl="1" marL="457201" rtl="0" algn="l">
              <a:lnSpc>
                <a:spcPct val="90000"/>
              </a:lnSpc>
              <a:spcBef>
                <a:spcPts val="500"/>
              </a:spcBef>
              <a:spcAft>
                <a:spcPts val="0"/>
              </a:spcAft>
              <a:buClr>
                <a:schemeClr val="dk1"/>
              </a:buClr>
              <a:buSzPts val="1200"/>
              <a:buNone/>
            </a:pPr>
            <a:r>
              <a:rPr lang="fr-FR" sz="1200"/>
              <a:t>	</a:t>
            </a:r>
            <a:r>
              <a:rPr i="1" lang="fr-FR" sz="1200"/>
              <a:t>Appréciée au regard de l’analyse des fiches techniques , analyses toxicologiques présentées, labels ou certificats  écologiques, emballage des produits</a:t>
            </a:r>
            <a:endParaRPr/>
          </a:p>
          <a:p>
            <a:pPr indent="0" lvl="1" marL="457201" rtl="0" algn="l">
              <a:lnSpc>
                <a:spcPct val="90000"/>
              </a:lnSpc>
              <a:spcBef>
                <a:spcPts val="500"/>
              </a:spcBef>
              <a:spcAft>
                <a:spcPts val="0"/>
              </a:spcAft>
              <a:buClr>
                <a:schemeClr val="dk1"/>
              </a:buClr>
              <a:buSzPts val="1200"/>
              <a:buNone/>
            </a:pPr>
            <a:r>
              <a:rPr lang="fr-FR" sz="1200"/>
              <a:t>	</a:t>
            </a:r>
            <a:r>
              <a:rPr lang="fr-FR" sz="1600"/>
              <a:t>Valeur technique des produits :</a:t>
            </a:r>
            <a:endParaRPr/>
          </a:p>
          <a:p>
            <a:pPr indent="0" lvl="1" marL="457201" rtl="0" algn="l">
              <a:lnSpc>
                <a:spcPct val="90000"/>
              </a:lnSpc>
              <a:spcBef>
                <a:spcPts val="500"/>
              </a:spcBef>
              <a:spcAft>
                <a:spcPts val="0"/>
              </a:spcAft>
              <a:buClr>
                <a:schemeClr val="dk1"/>
              </a:buClr>
              <a:buSzPts val="1200"/>
              <a:buNone/>
            </a:pPr>
            <a:r>
              <a:rPr lang="fr-FR" sz="1200"/>
              <a:t>	</a:t>
            </a:r>
            <a:r>
              <a:rPr i="1" lang="fr-FR" sz="1200"/>
              <a:t>Appréciée sur la base de l’analyse des échantillons (confort et absorption)</a:t>
            </a:r>
            <a:endParaRPr/>
          </a:p>
          <a:p>
            <a:pPr indent="0" lvl="1" marL="457201" rtl="0" algn="l">
              <a:lnSpc>
                <a:spcPct val="90000"/>
              </a:lnSpc>
              <a:spcBef>
                <a:spcPts val="500"/>
              </a:spcBef>
              <a:spcAft>
                <a:spcPts val="0"/>
              </a:spcAft>
              <a:buClr>
                <a:schemeClr val="dk1"/>
              </a:buClr>
              <a:buSzPts val="1200"/>
              <a:buNone/>
            </a:pPr>
            <a:r>
              <a:rPr lang="fr-FR" sz="1200"/>
              <a:t>	</a:t>
            </a:r>
            <a:r>
              <a:rPr lang="fr-FR" sz="1600"/>
              <a:t>Prix :</a:t>
            </a:r>
            <a:endParaRPr/>
          </a:p>
        </p:txBody>
      </p:sp>
      <p:sp>
        <p:nvSpPr>
          <p:cNvPr id="540" name="Google Shape;540;p27"/>
          <p:cNvSpPr txBox="1"/>
          <p:nvPr/>
        </p:nvSpPr>
        <p:spPr>
          <a:xfrm>
            <a:off x="6586951" y="2814825"/>
            <a:ext cx="536705" cy="27699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60%</a:t>
            </a:r>
            <a:endParaRPr/>
          </a:p>
        </p:txBody>
      </p:sp>
      <p:sp>
        <p:nvSpPr>
          <p:cNvPr id="541" name="Google Shape;541;p27"/>
          <p:cNvSpPr txBox="1"/>
          <p:nvPr/>
        </p:nvSpPr>
        <p:spPr>
          <a:xfrm>
            <a:off x="5827648" y="3620948"/>
            <a:ext cx="536705" cy="27699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20%</a:t>
            </a:r>
            <a:endParaRPr/>
          </a:p>
        </p:txBody>
      </p:sp>
      <p:sp>
        <p:nvSpPr>
          <p:cNvPr id="542" name="Google Shape;542;p27"/>
          <p:cNvSpPr txBox="1"/>
          <p:nvPr/>
        </p:nvSpPr>
        <p:spPr>
          <a:xfrm>
            <a:off x="3814195" y="4400923"/>
            <a:ext cx="536705" cy="27699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20%</a:t>
            </a:r>
            <a:endParaRPr/>
          </a:p>
        </p:txBody>
      </p:sp>
      <p:pic>
        <p:nvPicPr>
          <p:cNvPr descr="Couche contour" id="543" name="Google Shape;543;p27"/>
          <p:cNvPicPr preferRelativeResize="0"/>
          <p:nvPr/>
        </p:nvPicPr>
        <p:blipFill rotWithShape="1">
          <a:blip r:embed="rId3">
            <a:alphaModFix/>
          </a:blip>
          <a:srcRect b="0" l="0" r="0" t="0"/>
          <a:stretch/>
        </p:blipFill>
        <p:spPr>
          <a:xfrm>
            <a:off x="1304928" y="1551954"/>
            <a:ext cx="837949" cy="837949"/>
          </a:xfrm>
          <a:prstGeom prst="rect">
            <a:avLst/>
          </a:prstGeom>
          <a:noFill/>
          <a:ln>
            <a:noFill/>
          </a:ln>
        </p:spPr>
      </p:pic>
      <p:pic>
        <p:nvPicPr>
          <p:cNvPr descr="Chemise contour" id="544" name="Google Shape;544;p27"/>
          <p:cNvPicPr preferRelativeResize="0"/>
          <p:nvPr/>
        </p:nvPicPr>
        <p:blipFill rotWithShape="1">
          <a:blip r:embed="rId4">
            <a:alphaModFix/>
          </a:blip>
          <a:srcRect b="0" l="0" r="0" t="0"/>
          <a:stretch/>
        </p:blipFill>
        <p:spPr>
          <a:xfrm>
            <a:off x="576521" y="4872226"/>
            <a:ext cx="914400" cy="914400"/>
          </a:xfrm>
          <a:prstGeom prst="rect">
            <a:avLst/>
          </a:prstGeom>
          <a:noFill/>
          <a:ln>
            <a:noFill/>
          </a:ln>
        </p:spPr>
      </p:pic>
      <p:sp>
        <p:nvSpPr>
          <p:cNvPr id="545" name="Google Shape;545;p27"/>
          <p:cNvSpPr/>
          <p:nvPr/>
        </p:nvSpPr>
        <p:spPr>
          <a:xfrm>
            <a:off x="477368" y="1647270"/>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oduits cosmétiques contour" id="546" name="Google Shape;546;p27"/>
          <p:cNvPicPr preferRelativeResize="0"/>
          <p:nvPr/>
        </p:nvPicPr>
        <p:blipFill rotWithShape="1">
          <a:blip r:embed="rId5">
            <a:alphaModFix/>
          </a:blip>
          <a:srcRect b="0" l="0" r="0" t="0"/>
          <a:stretch/>
        </p:blipFill>
        <p:spPr>
          <a:xfrm>
            <a:off x="542354" y="1715504"/>
            <a:ext cx="527261" cy="527261"/>
          </a:xfrm>
          <a:prstGeom prst="rect">
            <a:avLst/>
          </a:prstGeom>
          <a:noFill/>
          <a:ln>
            <a:noFill/>
          </a:ln>
        </p:spPr>
      </p:pic>
      <p:sp>
        <p:nvSpPr>
          <p:cNvPr id="547" name="Google Shape;547;p27"/>
          <p:cNvSpPr/>
          <p:nvPr/>
        </p:nvSpPr>
        <p:spPr>
          <a:xfrm>
            <a:off x="477369" y="2383085"/>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27"/>
          <p:cNvSpPr/>
          <p:nvPr/>
        </p:nvSpPr>
        <p:spPr>
          <a:xfrm>
            <a:off x="477369" y="3097817"/>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27"/>
          <p:cNvSpPr/>
          <p:nvPr/>
        </p:nvSpPr>
        <p:spPr>
          <a:xfrm>
            <a:off x="477368" y="3812550"/>
            <a:ext cx="672307" cy="663728"/>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édecine contour" id="550" name="Google Shape;550;p27"/>
          <p:cNvPicPr preferRelativeResize="0"/>
          <p:nvPr/>
        </p:nvPicPr>
        <p:blipFill rotWithShape="1">
          <a:blip r:embed="rId6">
            <a:alphaModFix/>
          </a:blip>
          <a:srcRect b="0" l="0" r="0" t="0"/>
          <a:stretch/>
        </p:blipFill>
        <p:spPr>
          <a:xfrm>
            <a:off x="666892" y="2532116"/>
            <a:ext cx="394521" cy="394521"/>
          </a:xfrm>
          <a:prstGeom prst="rect">
            <a:avLst/>
          </a:prstGeom>
          <a:noFill/>
          <a:ln>
            <a:noFill/>
          </a:ln>
        </p:spPr>
      </p:pic>
      <p:pic>
        <p:nvPicPr>
          <p:cNvPr descr="Venteux contour" id="551" name="Google Shape;551;p27"/>
          <p:cNvPicPr preferRelativeResize="0"/>
          <p:nvPr/>
        </p:nvPicPr>
        <p:blipFill rotWithShape="1">
          <a:blip r:embed="rId7">
            <a:alphaModFix/>
          </a:blip>
          <a:srcRect b="0" l="0" r="0" t="0"/>
          <a:stretch/>
        </p:blipFill>
        <p:spPr>
          <a:xfrm>
            <a:off x="655610" y="3252191"/>
            <a:ext cx="417083" cy="417083"/>
          </a:xfrm>
          <a:prstGeom prst="rect">
            <a:avLst/>
          </a:prstGeom>
          <a:noFill/>
          <a:ln>
            <a:noFill/>
          </a:ln>
        </p:spPr>
      </p:pic>
      <p:pic>
        <p:nvPicPr>
          <p:cNvPr descr="Couverts de table  contour" id="552" name="Google Shape;552;p27"/>
          <p:cNvPicPr preferRelativeResize="0"/>
          <p:nvPr/>
        </p:nvPicPr>
        <p:blipFill rotWithShape="1">
          <a:blip r:embed="rId8">
            <a:alphaModFix/>
          </a:blip>
          <a:srcRect b="0" l="0" r="0" t="0"/>
          <a:stretch/>
        </p:blipFill>
        <p:spPr>
          <a:xfrm>
            <a:off x="626390" y="3971427"/>
            <a:ext cx="435022" cy="435022"/>
          </a:xfrm>
          <a:prstGeom prst="rect">
            <a:avLst/>
          </a:prstGeom>
          <a:noFill/>
          <a:ln>
            <a:noFill/>
          </a:ln>
        </p:spPr>
      </p:pic>
      <p:sp>
        <p:nvSpPr>
          <p:cNvPr id="553" name="Google Shape;553;p27"/>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554" name="Google Shape;554;p27"/>
          <p:cNvSpPr txBox="1"/>
          <p:nvPr/>
        </p:nvSpPr>
        <p:spPr>
          <a:xfrm>
            <a:off x="8925001" y="2850110"/>
            <a:ext cx="2449082" cy="2677656"/>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Allotir les marchés pour pouvoir choisir les couches les plus vertueuses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Laver les textiles avant la 1</a:t>
            </a:r>
            <a:r>
              <a:rPr baseline="30000" lang="fr-FR" sz="1400">
                <a:solidFill>
                  <a:srgbClr val="00B050"/>
                </a:solidFill>
                <a:latin typeface="Lato"/>
                <a:ea typeface="Lato"/>
                <a:cs typeface="Lato"/>
                <a:sym typeface="Lato"/>
              </a:rPr>
              <a:t>ère</a:t>
            </a:r>
            <a:r>
              <a:rPr lang="fr-FR" sz="1400">
                <a:solidFill>
                  <a:srgbClr val="00B050"/>
                </a:solidFill>
                <a:latin typeface="Lato"/>
                <a:ea typeface="Lato"/>
                <a:cs typeface="Lato"/>
                <a:sym typeface="Lato"/>
              </a:rPr>
              <a:t> utilisation</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Favoriser le linge lavable (ex : draps, blouses)</a:t>
            </a:r>
            <a:endParaRPr/>
          </a:p>
        </p:txBody>
      </p:sp>
      <p:sp>
        <p:nvSpPr>
          <p:cNvPr id="555" name="Google Shape;555;p27"/>
          <p:cNvSpPr txBox="1"/>
          <p:nvPr/>
        </p:nvSpPr>
        <p:spPr>
          <a:xfrm>
            <a:off x="11080015" y="1350379"/>
            <a:ext cx="725296"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0" name="Shape 560"/>
        <p:cNvGrpSpPr/>
        <p:nvPr/>
      </p:nvGrpSpPr>
      <p:grpSpPr>
        <a:xfrm>
          <a:off x="0" y="0"/>
          <a:ext cx="0" cy="0"/>
          <a:chOff x="0" y="0"/>
          <a:chExt cx="0" cy="0"/>
        </a:xfrm>
      </p:grpSpPr>
      <p:sp>
        <p:nvSpPr>
          <p:cNvPr id="561" name="Google Shape;561;p28"/>
          <p:cNvSpPr txBox="1"/>
          <p:nvPr>
            <p:ph type="title"/>
          </p:nvPr>
        </p:nvSpPr>
        <p:spPr>
          <a:xfrm>
            <a:off x="0" y="366746"/>
            <a:ext cx="8448939" cy="72494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ato"/>
              <a:buNone/>
            </a:pPr>
            <a:r>
              <a:rPr lang="fr-FR" sz="2700">
                <a:solidFill>
                  <a:schemeClr val="lt1"/>
                </a:solidFill>
                <a:latin typeface="Lato"/>
                <a:ea typeface="Lato"/>
                <a:cs typeface="Lato"/>
                <a:sym typeface="Lato"/>
              </a:rPr>
              <a:t>Quelles</a:t>
            </a:r>
            <a:r>
              <a:rPr lang="fr-FR">
                <a:solidFill>
                  <a:schemeClr val="lt1"/>
                </a:solidFill>
              </a:rPr>
              <a:t> </a:t>
            </a:r>
            <a:r>
              <a:rPr lang="fr-FR" sz="2700">
                <a:solidFill>
                  <a:schemeClr val="lt1"/>
                </a:solidFill>
                <a:latin typeface="Lato"/>
                <a:ea typeface="Lato"/>
                <a:cs typeface="Lato"/>
                <a:sym typeface="Lato"/>
              </a:rPr>
              <a:t>solutions</a:t>
            </a:r>
            <a:r>
              <a:rPr lang="fr-FR">
                <a:solidFill>
                  <a:schemeClr val="lt1"/>
                </a:solidFill>
              </a:rPr>
              <a:t> ?</a:t>
            </a:r>
            <a:br>
              <a:rPr lang="fr-FR">
                <a:solidFill>
                  <a:schemeClr val="lt1"/>
                </a:solidFill>
              </a:rPr>
            </a:br>
            <a:r>
              <a:rPr i="1" lang="fr-FR" sz="2000">
                <a:solidFill>
                  <a:schemeClr val="lt1"/>
                </a:solidFill>
                <a:latin typeface="Lato"/>
                <a:ea typeface="Lato"/>
                <a:cs typeface="Lato"/>
                <a:sym typeface="Lato"/>
              </a:rPr>
              <a:t>Ingestion</a:t>
            </a:r>
            <a:endParaRPr/>
          </a:p>
        </p:txBody>
      </p:sp>
      <p:pic>
        <p:nvPicPr>
          <p:cNvPr descr="Lèvres contour" id="562" name="Google Shape;562;p28"/>
          <p:cNvPicPr preferRelativeResize="0"/>
          <p:nvPr/>
        </p:nvPicPr>
        <p:blipFill rotWithShape="1">
          <a:blip r:embed="rId3">
            <a:alphaModFix/>
          </a:blip>
          <a:srcRect b="0" l="0" r="0" t="0"/>
          <a:stretch/>
        </p:blipFill>
        <p:spPr>
          <a:xfrm>
            <a:off x="3569179" y="1417638"/>
            <a:ext cx="5197707" cy="5197707"/>
          </a:xfrm>
          <a:prstGeom prst="rect">
            <a:avLst/>
          </a:prstGeom>
          <a:noFill/>
          <a:ln>
            <a:noFill/>
          </a:ln>
        </p:spPr>
      </p:pic>
      <p:sp>
        <p:nvSpPr>
          <p:cNvPr id="563" name="Google Shape;563;p28"/>
          <p:cNvSpPr txBox="1"/>
          <p:nvPr/>
        </p:nvSpPr>
        <p:spPr>
          <a:xfrm>
            <a:off x="5072415" y="5811361"/>
            <a:ext cx="369447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000">
                <a:solidFill>
                  <a:schemeClr val="dk1"/>
                </a:solidFill>
                <a:latin typeface="Lato"/>
                <a:ea typeface="Lato"/>
                <a:cs typeface="Lato"/>
                <a:sym typeface="Lato"/>
              </a:rPr>
              <a:t>Ingestion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8" name="Shape 568"/>
        <p:cNvGrpSpPr/>
        <p:nvPr/>
      </p:nvGrpSpPr>
      <p:grpSpPr>
        <a:xfrm>
          <a:off x="0" y="0"/>
          <a:ext cx="0" cy="0"/>
          <a:chOff x="0" y="0"/>
          <a:chExt cx="0" cy="0"/>
        </a:xfrm>
      </p:grpSpPr>
      <p:sp>
        <p:nvSpPr>
          <p:cNvPr id="569" name="Google Shape;569;p29"/>
          <p:cNvSpPr txBox="1"/>
          <p:nvPr>
            <p:ph type="title"/>
          </p:nvPr>
        </p:nvSpPr>
        <p:spPr>
          <a:xfrm>
            <a:off x="0" y="389810"/>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Le plastique</a:t>
            </a:r>
            <a:endParaRPr/>
          </a:p>
        </p:txBody>
      </p:sp>
      <p:pic>
        <p:nvPicPr>
          <p:cNvPr id="570" name="Google Shape;570;p29"/>
          <p:cNvPicPr preferRelativeResize="0"/>
          <p:nvPr/>
        </p:nvPicPr>
        <p:blipFill rotWithShape="1">
          <a:blip r:embed="rId3">
            <a:alphaModFix/>
          </a:blip>
          <a:srcRect b="40352" l="40992" r="41849" t="14958"/>
          <a:stretch/>
        </p:blipFill>
        <p:spPr>
          <a:xfrm>
            <a:off x="243084" y="1114752"/>
            <a:ext cx="3981385" cy="5617340"/>
          </a:xfrm>
          <a:prstGeom prst="rect">
            <a:avLst/>
          </a:prstGeom>
          <a:noFill/>
          <a:ln>
            <a:noFill/>
          </a:ln>
        </p:spPr>
      </p:pic>
      <p:pic>
        <p:nvPicPr>
          <p:cNvPr id="571" name="Google Shape;571;p29"/>
          <p:cNvPicPr preferRelativeResize="0"/>
          <p:nvPr/>
        </p:nvPicPr>
        <p:blipFill rotWithShape="1">
          <a:blip r:embed="rId3">
            <a:alphaModFix/>
          </a:blip>
          <a:srcRect b="1207" l="40992" r="41849" t="59333"/>
          <a:stretch/>
        </p:blipFill>
        <p:spPr>
          <a:xfrm>
            <a:off x="4467553" y="1107518"/>
            <a:ext cx="4514997" cy="5624574"/>
          </a:xfrm>
          <a:prstGeom prst="rect">
            <a:avLst/>
          </a:prstGeom>
          <a:noFill/>
          <a:ln>
            <a:noFill/>
          </a:ln>
        </p:spPr>
      </p:pic>
      <p:sp>
        <p:nvSpPr>
          <p:cNvPr id="572" name="Google Shape;572;p29"/>
          <p:cNvSpPr txBox="1"/>
          <p:nvPr/>
        </p:nvSpPr>
        <p:spPr>
          <a:xfrm>
            <a:off x="10919021" y="1346522"/>
            <a:ext cx="725296" cy="3651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
        <p:nvSpPr>
          <p:cNvPr id="573" name="Google Shape;573;p29"/>
          <p:cNvSpPr txBox="1"/>
          <p:nvPr/>
        </p:nvSpPr>
        <p:spPr>
          <a:xfrm>
            <a:off x="9583829" y="2144809"/>
            <a:ext cx="2449082" cy="1169551"/>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les contenants en verre (nourettes, repas patientes)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
          <p:cNvSpPr txBox="1"/>
          <p:nvPr>
            <p:ph idx="1" type="body"/>
          </p:nvPr>
        </p:nvSpPr>
        <p:spPr>
          <a:xfrm>
            <a:off x="1311275" y="2779045"/>
            <a:ext cx="6075363" cy="1194817"/>
          </a:xfrm>
          <a:prstGeom prst="rect">
            <a:avLst/>
          </a:prstGeom>
          <a:noFill/>
          <a:ln>
            <a:noFill/>
          </a:ln>
        </p:spPr>
        <p:txBody>
          <a:bodyPr anchorCtr="0" anchor="ctr" bIns="45700" lIns="91425" spcFirstLastPara="1" rIns="91425" wrap="square" tIns="45700">
            <a:normAutofit lnSpcReduction="10000"/>
          </a:bodyPr>
          <a:lstStyle/>
          <a:p>
            <a:pPr indent="0" lvl="0" marL="0" rtl="0" algn="r">
              <a:lnSpc>
                <a:spcPct val="90000"/>
              </a:lnSpc>
              <a:spcBef>
                <a:spcPts val="0"/>
              </a:spcBef>
              <a:spcAft>
                <a:spcPts val="0"/>
              </a:spcAft>
              <a:buClr>
                <a:schemeClr val="dk1"/>
              </a:buClr>
              <a:buSzPts val="4400"/>
              <a:buNone/>
            </a:pPr>
            <a:r>
              <a:rPr lang="fr-FR"/>
              <a:t>Introduction à la santé environnementale</a:t>
            </a:r>
            <a:endParaRPr/>
          </a:p>
        </p:txBody>
      </p:sp>
      <p:sp>
        <p:nvSpPr>
          <p:cNvPr id="141" name="Google Shape;141;p3"/>
          <p:cNvSpPr txBox="1"/>
          <p:nvPr>
            <p:ph idx="2" type="body"/>
          </p:nvPr>
        </p:nvSpPr>
        <p:spPr>
          <a:xfrm>
            <a:off x="7595616" y="2767584"/>
            <a:ext cx="1194816" cy="1194816"/>
          </a:xfrm>
          <a:prstGeom prst="rect">
            <a:avLst/>
          </a:prstGeom>
          <a:noFill/>
          <a:ln>
            <a:noFill/>
          </a:ln>
        </p:spPr>
        <p:txBody>
          <a:bodyPr anchorCtr="0" anchor="ctr" bIns="0" lIns="0" spcFirstLastPara="1" rIns="18000" wrap="square" tIns="108000">
            <a:noAutofit/>
          </a:bodyPr>
          <a:lstStyle/>
          <a:p>
            <a:pPr indent="0" lvl="0" marL="0" rtl="0" algn="ctr">
              <a:lnSpc>
                <a:spcPct val="90000"/>
              </a:lnSpc>
              <a:spcBef>
                <a:spcPts val="0"/>
              </a:spcBef>
              <a:spcAft>
                <a:spcPts val="0"/>
              </a:spcAft>
              <a:buClr>
                <a:schemeClr val="dk1"/>
              </a:buClr>
              <a:buSzPts val="5400"/>
              <a:buNone/>
            </a:pPr>
            <a:r>
              <a:rPr lang="fr-FR"/>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8" name="Shape 578"/>
        <p:cNvGrpSpPr/>
        <p:nvPr/>
      </p:nvGrpSpPr>
      <p:grpSpPr>
        <a:xfrm>
          <a:off x="0" y="0"/>
          <a:ext cx="0" cy="0"/>
          <a:chOff x="0" y="0"/>
          <a:chExt cx="0" cy="0"/>
        </a:xfrm>
      </p:grpSpPr>
      <p:sp>
        <p:nvSpPr>
          <p:cNvPr id="579" name="Google Shape;579;p30"/>
          <p:cNvSpPr txBox="1"/>
          <p:nvPr>
            <p:ph type="title"/>
          </p:nvPr>
        </p:nvSpPr>
        <p:spPr>
          <a:xfrm>
            <a:off x="3503712" y="692696"/>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580" name="Google Shape;580;p30"/>
          <p:cNvSpPr txBox="1"/>
          <p:nvPr>
            <p:ph idx="1" type="body"/>
          </p:nvPr>
        </p:nvSpPr>
        <p:spPr>
          <a:xfrm>
            <a:off x="911424" y="2492897"/>
            <a:ext cx="10972800" cy="3633267"/>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581" name="Google Shape;581;p30"/>
          <p:cNvSpPr txBox="1"/>
          <p:nvPr/>
        </p:nvSpPr>
        <p:spPr>
          <a:xfrm>
            <a:off x="979851" y="2532037"/>
            <a:ext cx="10972800" cy="3633267"/>
          </a:xfrm>
          <a:prstGeom prst="rect">
            <a:avLst/>
          </a:pr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582" name="Google Shape;582;p30"/>
          <p:cNvPicPr preferRelativeResize="0"/>
          <p:nvPr/>
        </p:nvPicPr>
        <p:blipFill rotWithShape="1">
          <a:blip r:embed="rId3">
            <a:alphaModFix/>
          </a:blip>
          <a:srcRect b="18535" l="17388" r="18573" t="10101"/>
          <a:stretch/>
        </p:blipFill>
        <p:spPr>
          <a:xfrm>
            <a:off x="625806" y="0"/>
            <a:ext cx="10940387" cy="6858000"/>
          </a:xfrm>
          <a:prstGeom prst="rect">
            <a:avLst/>
          </a:prstGeom>
          <a:noFill/>
          <a:ln>
            <a:noFill/>
          </a:ln>
        </p:spPr>
      </p:pic>
      <p:sp>
        <p:nvSpPr>
          <p:cNvPr id="583" name="Google Shape;583;p30"/>
          <p:cNvSpPr txBox="1"/>
          <p:nvPr/>
        </p:nvSpPr>
        <p:spPr>
          <a:xfrm>
            <a:off x="1076960" y="6409462"/>
            <a:ext cx="60960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200">
                <a:solidFill>
                  <a:schemeClr val="dk1"/>
                </a:solidFill>
                <a:latin typeface="Calibri"/>
                <a:ea typeface="Calibri"/>
                <a:cs typeface="Calibri"/>
                <a:sym typeface="Calibri"/>
              </a:rPr>
              <a:t>https://www.hcsp.fr/explore.cgi//avisrapportsdomaine?clefr=984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8" name="Shape 588"/>
        <p:cNvGrpSpPr/>
        <p:nvPr/>
      </p:nvGrpSpPr>
      <p:grpSpPr>
        <a:xfrm>
          <a:off x="0" y="0"/>
          <a:ext cx="0" cy="0"/>
          <a:chOff x="0" y="0"/>
          <a:chExt cx="0" cy="0"/>
        </a:xfrm>
      </p:grpSpPr>
      <p:pic>
        <p:nvPicPr>
          <p:cNvPr descr="Une image contenant texte, Sac plastique, Emballages, nourriture&#10;&#10;Description générée automatiquement" id="589" name="Google Shape;589;p31"/>
          <p:cNvPicPr preferRelativeResize="0"/>
          <p:nvPr/>
        </p:nvPicPr>
        <p:blipFill rotWithShape="1">
          <a:blip r:embed="rId3">
            <a:alphaModFix/>
          </a:blip>
          <a:srcRect b="16221" l="4864" r="17111" t="7925"/>
          <a:stretch/>
        </p:blipFill>
        <p:spPr>
          <a:xfrm rot="-5400000">
            <a:off x="558589" y="2865700"/>
            <a:ext cx="2345273" cy="3039949"/>
          </a:xfrm>
          <a:prstGeom prst="rect">
            <a:avLst/>
          </a:prstGeom>
          <a:noFill/>
          <a:ln>
            <a:noFill/>
          </a:ln>
        </p:spPr>
      </p:pic>
      <p:pic>
        <p:nvPicPr>
          <p:cNvPr id="590" name="Google Shape;590;p31"/>
          <p:cNvPicPr preferRelativeResize="0"/>
          <p:nvPr/>
        </p:nvPicPr>
        <p:blipFill rotWithShape="1">
          <a:blip r:embed="rId4">
            <a:alphaModFix/>
          </a:blip>
          <a:srcRect b="12750" l="7621" r="15971" t="23250"/>
          <a:stretch/>
        </p:blipFill>
        <p:spPr>
          <a:xfrm rot="5400000">
            <a:off x="4936019" y="2076040"/>
            <a:ext cx="5813185" cy="2738799"/>
          </a:xfrm>
          <a:prstGeom prst="rect">
            <a:avLst/>
          </a:prstGeom>
          <a:noFill/>
          <a:ln>
            <a:noFill/>
          </a:ln>
        </p:spPr>
      </p:pic>
      <p:sp>
        <p:nvSpPr>
          <p:cNvPr id="591" name="Google Shape;591;p31"/>
          <p:cNvSpPr/>
          <p:nvPr/>
        </p:nvSpPr>
        <p:spPr>
          <a:xfrm>
            <a:off x="2512491" y="4506752"/>
            <a:ext cx="515189" cy="166848"/>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31"/>
          <p:cNvSpPr/>
          <p:nvPr/>
        </p:nvSpPr>
        <p:spPr>
          <a:xfrm>
            <a:off x="7101366" y="3691250"/>
            <a:ext cx="1143000" cy="435428"/>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texte, Sac plastique, Transparence, intérieur&#10;&#10;Description générée automatiquement" id="593" name="Google Shape;593;p31"/>
          <p:cNvPicPr preferRelativeResize="0"/>
          <p:nvPr/>
        </p:nvPicPr>
        <p:blipFill rotWithShape="1">
          <a:blip r:embed="rId5">
            <a:alphaModFix/>
          </a:blip>
          <a:srcRect b="11925" l="0" r="31136" t="14740"/>
          <a:stretch/>
        </p:blipFill>
        <p:spPr>
          <a:xfrm rot="-5400000">
            <a:off x="660717" y="396101"/>
            <a:ext cx="2141015" cy="3039950"/>
          </a:xfrm>
          <a:prstGeom prst="rect">
            <a:avLst/>
          </a:prstGeom>
          <a:noFill/>
          <a:ln>
            <a:noFill/>
          </a:ln>
        </p:spPr>
      </p:pic>
      <p:pic>
        <p:nvPicPr>
          <p:cNvPr descr="Une image contenant texte, capture d’écran, art&#10;&#10;Description générée automatiquement" id="594" name="Google Shape;594;p31"/>
          <p:cNvPicPr preferRelativeResize="0"/>
          <p:nvPr/>
        </p:nvPicPr>
        <p:blipFill rotWithShape="1">
          <a:blip r:embed="rId6">
            <a:alphaModFix/>
          </a:blip>
          <a:srcRect b="37550" l="34903" r="0" t="0"/>
          <a:stretch/>
        </p:blipFill>
        <p:spPr>
          <a:xfrm rot="-5400000">
            <a:off x="602278" y="4618905"/>
            <a:ext cx="2003894" cy="2331720"/>
          </a:xfrm>
          <a:prstGeom prst="rect">
            <a:avLst/>
          </a:prstGeom>
          <a:noFill/>
          <a:ln cap="flat" cmpd="sng" w="9525">
            <a:solidFill>
              <a:srgbClr val="FF0000"/>
            </a:solidFill>
            <a:prstDash val="solid"/>
            <a:round/>
            <a:headEnd len="sm" w="sm" type="none"/>
            <a:tailEnd len="sm" w="sm" type="none"/>
          </a:ln>
        </p:spPr>
      </p:pic>
      <p:cxnSp>
        <p:nvCxnSpPr>
          <p:cNvPr id="595" name="Google Shape;595;p31"/>
          <p:cNvCxnSpPr>
            <a:stCxn id="591" idx="3"/>
          </p:cNvCxnSpPr>
          <p:nvPr/>
        </p:nvCxnSpPr>
        <p:spPr>
          <a:xfrm flipH="1">
            <a:off x="2243780" y="4590176"/>
            <a:ext cx="783900" cy="1505100"/>
          </a:xfrm>
          <a:prstGeom prst="straightConnector1">
            <a:avLst/>
          </a:prstGeom>
          <a:noFill/>
          <a:ln cap="flat" cmpd="sng" w="9525">
            <a:solidFill>
              <a:srgbClr val="FF0000"/>
            </a:solidFill>
            <a:prstDash val="solid"/>
            <a:miter lim="800000"/>
            <a:headEnd len="sm" w="sm" type="none"/>
            <a:tailEnd len="med" w="med" type="triangle"/>
          </a:ln>
        </p:spPr>
      </p:cxnSp>
      <p:sp>
        <p:nvSpPr>
          <p:cNvPr id="596" name="Google Shape;596;p31"/>
          <p:cNvSpPr/>
          <p:nvPr/>
        </p:nvSpPr>
        <p:spPr>
          <a:xfrm>
            <a:off x="1430882" y="6243380"/>
            <a:ext cx="1351281" cy="542600"/>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Sac plastique, texte, Transparence, plastique&#10;&#10;Description générée automatiquement" id="597" name="Google Shape;597;p31"/>
          <p:cNvPicPr preferRelativeResize="0"/>
          <p:nvPr/>
        </p:nvPicPr>
        <p:blipFill rotWithShape="1">
          <a:blip r:embed="rId7">
            <a:alphaModFix/>
          </a:blip>
          <a:srcRect b="18952" l="16023" r="32379" t="12330"/>
          <a:stretch/>
        </p:blipFill>
        <p:spPr>
          <a:xfrm rot="5400000">
            <a:off x="4169460" y="247313"/>
            <a:ext cx="1542290" cy="2738800"/>
          </a:xfrm>
          <a:prstGeom prst="rect">
            <a:avLst/>
          </a:prstGeom>
          <a:noFill/>
          <a:ln>
            <a:noFill/>
          </a:ln>
        </p:spPr>
      </p:pic>
      <p:pic>
        <p:nvPicPr>
          <p:cNvPr descr="Une image contenant texte, reçu, Sac plastique, intérieur&#10;&#10;Description générée automatiquement" id="598" name="Google Shape;598;p31"/>
          <p:cNvPicPr preferRelativeResize="0"/>
          <p:nvPr/>
        </p:nvPicPr>
        <p:blipFill rotWithShape="1">
          <a:blip r:embed="rId8">
            <a:alphaModFix/>
          </a:blip>
          <a:srcRect b="0" l="15630" r="28270" t="21777"/>
          <a:stretch/>
        </p:blipFill>
        <p:spPr>
          <a:xfrm>
            <a:off x="3884827" y="2387858"/>
            <a:ext cx="1877423" cy="3490420"/>
          </a:xfrm>
          <a:prstGeom prst="rect">
            <a:avLst/>
          </a:prstGeom>
          <a:noFill/>
          <a:ln>
            <a:noFill/>
          </a:ln>
        </p:spPr>
      </p:pic>
      <p:pic>
        <p:nvPicPr>
          <p:cNvPr descr="Une image contenant texte, Police, noir et blanc&#10;&#10;Description générée automatiquement" id="599" name="Google Shape;599;p31"/>
          <p:cNvPicPr preferRelativeResize="0"/>
          <p:nvPr/>
        </p:nvPicPr>
        <p:blipFill rotWithShape="1">
          <a:blip r:embed="rId9">
            <a:alphaModFix/>
          </a:blip>
          <a:srcRect b="0" l="0" r="0" t="0"/>
          <a:stretch/>
        </p:blipFill>
        <p:spPr>
          <a:xfrm>
            <a:off x="4102430" y="5377393"/>
            <a:ext cx="2362879" cy="1270078"/>
          </a:xfrm>
          <a:prstGeom prst="rect">
            <a:avLst/>
          </a:prstGeom>
          <a:noFill/>
          <a:ln cap="flat" cmpd="sng" w="9525">
            <a:solidFill>
              <a:srgbClr val="FF0000"/>
            </a:solidFill>
            <a:prstDash val="solid"/>
            <a:round/>
            <a:headEnd len="sm" w="sm" type="none"/>
            <a:tailEnd len="sm" w="sm" type="none"/>
          </a:ln>
        </p:spPr>
      </p:pic>
      <p:sp>
        <p:nvSpPr>
          <p:cNvPr id="600" name="Google Shape;600;p31"/>
          <p:cNvSpPr/>
          <p:nvPr/>
        </p:nvSpPr>
        <p:spPr>
          <a:xfrm>
            <a:off x="4048035" y="4047100"/>
            <a:ext cx="765967" cy="250579"/>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31"/>
          <p:cNvSpPr/>
          <p:nvPr/>
        </p:nvSpPr>
        <p:spPr>
          <a:xfrm>
            <a:off x="4267201" y="5554504"/>
            <a:ext cx="1278321" cy="402417"/>
          </a:xfrm>
          <a:prstGeom prst="rect">
            <a:avLst/>
          </a:prstGeom>
          <a:noFill/>
          <a:ln cap="flat" cmpd="sng" w="762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02" name="Google Shape;602;p31"/>
          <p:cNvCxnSpPr/>
          <p:nvPr/>
        </p:nvCxnSpPr>
        <p:spPr>
          <a:xfrm>
            <a:off x="4580322" y="4297679"/>
            <a:ext cx="547302" cy="1090998"/>
          </a:xfrm>
          <a:prstGeom prst="straightConnector1">
            <a:avLst/>
          </a:prstGeom>
          <a:noFill/>
          <a:ln cap="flat" cmpd="sng" w="9525">
            <a:solidFill>
              <a:srgbClr val="FF0000"/>
            </a:solidFill>
            <a:prstDash val="solid"/>
            <a:miter lim="800000"/>
            <a:headEnd len="sm" w="sm" type="none"/>
            <a:tailEnd len="med" w="med" type="triangle"/>
          </a:ln>
        </p:spPr>
      </p:cxnSp>
      <p:sp>
        <p:nvSpPr>
          <p:cNvPr id="603" name="Google Shape;603;p31"/>
          <p:cNvSpPr txBox="1"/>
          <p:nvPr/>
        </p:nvSpPr>
        <p:spPr>
          <a:xfrm>
            <a:off x="9583829" y="2144809"/>
            <a:ext cx="2449082" cy="3754874"/>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les instruments réutilisables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la stérilisation par autoclave ou, à défaut, aux rayons gamma</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Choisir des tétines non stériles (uniquement bactériologiquement propres)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des DM sans phtalates (ex : DEHP)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7" name="Shape 607"/>
        <p:cNvGrpSpPr/>
        <p:nvPr/>
      </p:nvGrpSpPr>
      <p:grpSpPr>
        <a:xfrm>
          <a:off x="0" y="0"/>
          <a:ext cx="0" cy="0"/>
          <a:chOff x="0" y="0"/>
          <a:chExt cx="0" cy="0"/>
        </a:xfrm>
      </p:grpSpPr>
      <p:sp>
        <p:nvSpPr>
          <p:cNvPr id="608" name="Google Shape;608;p32"/>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t/>
            </a:r>
            <a:endParaRPr/>
          </a:p>
        </p:txBody>
      </p:sp>
      <p:sp>
        <p:nvSpPr>
          <p:cNvPr id="609" name="Google Shape;609;p32"/>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610" name="Google Shape;610;p32"/>
          <p:cNvSpPr/>
          <p:nvPr/>
        </p:nvSpPr>
        <p:spPr>
          <a:xfrm>
            <a:off x="4149213" y="2576052"/>
            <a:ext cx="4463845" cy="3038167"/>
          </a:xfrm>
          <a:prstGeom prst="rect">
            <a:avLst/>
          </a:prstGeom>
          <a:solidFill>
            <a:schemeClr val="accent1"/>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Faire quizz bilan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p33"/>
          <p:cNvSpPr txBox="1"/>
          <p:nvPr>
            <p:ph type="title"/>
          </p:nvPr>
        </p:nvSpPr>
        <p:spPr>
          <a:xfrm>
            <a:off x="0" y="381993"/>
            <a:ext cx="8448939" cy="72494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Quelles solutions ?</a:t>
            </a:r>
            <a:br>
              <a:rPr lang="fr-FR" sz="2400">
                <a:solidFill>
                  <a:schemeClr val="lt1"/>
                </a:solidFill>
                <a:latin typeface="Lato"/>
                <a:ea typeface="Lato"/>
                <a:cs typeface="Lato"/>
                <a:sym typeface="Lato"/>
              </a:rPr>
            </a:br>
            <a:r>
              <a:rPr i="1" lang="fr-FR" sz="1800">
                <a:solidFill>
                  <a:schemeClr val="lt1"/>
                </a:solidFill>
                <a:latin typeface="Lato"/>
                <a:ea typeface="Lato"/>
                <a:cs typeface="Lato"/>
                <a:sym typeface="Lato"/>
              </a:rPr>
              <a:t>Inhalation</a:t>
            </a:r>
            <a:endParaRPr/>
          </a:p>
        </p:txBody>
      </p:sp>
      <p:pic>
        <p:nvPicPr>
          <p:cNvPr descr="Nez contour" id="617" name="Google Shape;617;p33"/>
          <p:cNvPicPr preferRelativeResize="0"/>
          <p:nvPr/>
        </p:nvPicPr>
        <p:blipFill rotWithShape="1">
          <a:blip r:embed="rId3">
            <a:alphaModFix/>
          </a:blip>
          <a:srcRect b="0" l="0" r="0" t="0"/>
          <a:stretch/>
        </p:blipFill>
        <p:spPr>
          <a:xfrm>
            <a:off x="4133850" y="1798196"/>
            <a:ext cx="3670328" cy="3670328"/>
          </a:xfrm>
          <a:prstGeom prst="rect">
            <a:avLst/>
          </a:prstGeom>
          <a:noFill/>
          <a:ln>
            <a:noFill/>
          </a:ln>
        </p:spPr>
      </p:pic>
      <p:sp>
        <p:nvSpPr>
          <p:cNvPr id="618" name="Google Shape;618;p33"/>
          <p:cNvSpPr txBox="1"/>
          <p:nvPr/>
        </p:nvSpPr>
        <p:spPr>
          <a:xfrm>
            <a:off x="4773777" y="5591237"/>
            <a:ext cx="264444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000">
                <a:solidFill>
                  <a:schemeClr val="dk1"/>
                </a:solidFill>
                <a:latin typeface="Lato"/>
                <a:ea typeface="Lato"/>
                <a:cs typeface="Lato"/>
                <a:sym typeface="Lato"/>
              </a:rPr>
              <a:t>Inhalation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3" name="Shape 623"/>
        <p:cNvGrpSpPr/>
        <p:nvPr/>
      </p:nvGrpSpPr>
      <p:grpSpPr>
        <a:xfrm>
          <a:off x="0" y="0"/>
          <a:ext cx="0" cy="0"/>
          <a:chOff x="0" y="0"/>
          <a:chExt cx="0" cy="0"/>
        </a:xfrm>
      </p:grpSpPr>
      <p:sp>
        <p:nvSpPr>
          <p:cNvPr id="624" name="Google Shape;624;p34"/>
          <p:cNvSpPr txBox="1"/>
          <p:nvPr>
            <p:ph type="title"/>
          </p:nvPr>
        </p:nvSpPr>
        <p:spPr>
          <a:xfrm>
            <a:off x="0" y="378484"/>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QAI (Qualité d’Air Intérieur)</a:t>
            </a:r>
            <a:endParaRPr/>
          </a:p>
        </p:txBody>
      </p:sp>
      <p:sp>
        <p:nvSpPr>
          <p:cNvPr id="625" name="Google Shape;625;p34"/>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626" name="Google Shape;626;p34"/>
          <p:cNvSpPr/>
          <p:nvPr/>
        </p:nvSpPr>
        <p:spPr>
          <a:xfrm>
            <a:off x="1282045" y="2806831"/>
            <a:ext cx="2403835" cy="2377911"/>
          </a:xfrm>
          <a:prstGeom prst="ellipse">
            <a:avLst/>
          </a:prstGeom>
          <a:solidFill>
            <a:srgbClr val="79DCE9"/>
          </a:solidFill>
          <a:ln cap="flat" cmpd="sng" w="12700">
            <a:solidFill>
              <a:srgbClr val="79DCE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4800">
                <a:solidFill>
                  <a:schemeClr val="lt1"/>
                </a:solidFill>
                <a:latin typeface="Calibri"/>
                <a:ea typeface="Calibri"/>
                <a:cs typeface="Calibri"/>
                <a:sym typeface="Calibri"/>
              </a:rPr>
              <a:t>85 %</a:t>
            </a:r>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du temps en intérieur</a:t>
            </a:r>
            <a:endParaRPr/>
          </a:p>
        </p:txBody>
      </p:sp>
      <p:sp>
        <p:nvSpPr>
          <p:cNvPr id="627" name="Google Shape;627;p34"/>
          <p:cNvSpPr/>
          <p:nvPr/>
        </p:nvSpPr>
        <p:spPr>
          <a:xfrm>
            <a:off x="8877831" y="2806829"/>
            <a:ext cx="2403835" cy="2377911"/>
          </a:xfrm>
          <a:prstGeom prst="ellipse">
            <a:avLst/>
          </a:prstGeom>
          <a:solidFill>
            <a:srgbClr val="79DCE9"/>
          </a:solidFill>
          <a:ln cap="flat" cmpd="sng" w="12700">
            <a:solidFill>
              <a:srgbClr val="79DCE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400">
                <a:solidFill>
                  <a:schemeClr val="lt1"/>
                </a:solidFill>
                <a:latin typeface="Calibri"/>
                <a:ea typeface="Calibri"/>
                <a:cs typeface="Calibri"/>
                <a:sym typeface="Calibri"/>
              </a:rPr>
              <a:t>Coût sanitaire :</a:t>
            </a:r>
            <a:endParaRPr/>
          </a:p>
          <a:p>
            <a:pPr indent="0" lvl="0" marL="0" marR="0" rtl="0" algn="ctr">
              <a:spcBef>
                <a:spcPts val="0"/>
              </a:spcBef>
              <a:spcAft>
                <a:spcPts val="0"/>
              </a:spcAft>
              <a:buNone/>
            </a:pPr>
            <a:r>
              <a:rPr lang="fr-FR" sz="4800">
                <a:solidFill>
                  <a:schemeClr val="lt1"/>
                </a:solidFill>
                <a:latin typeface="Calibri"/>
                <a:ea typeface="Calibri"/>
                <a:cs typeface="Calibri"/>
                <a:sym typeface="Calibri"/>
              </a:rPr>
              <a:t>20 </a:t>
            </a:r>
            <a:r>
              <a:rPr lang="fr-FR" sz="2400">
                <a:solidFill>
                  <a:schemeClr val="lt1"/>
                </a:solidFill>
                <a:latin typeface="Calibri"/>
                <a:ea typeface="Calibri"/>
                <a:cs typeface="Calibri"/>
                <a:sym typeface="Calibri"/>
              </a:rPr>
              <a:t>milliards d’€</a:t>
            </a:r>
            <a:endParaRPr/>
          </a:p>
        </p:txBody>
      </p:sp>
      <p:sp>
        <p:nvSpPr>
          <p:cNvPr id="628" name="Google Shape;628;p34"/>
          <p:cNvSpPr/>
          <p:nvPr/>
        </p:nvSpPr>
        <p:spPr>
          <a:xfrm>
            <a:off x="4894082" y="2806829"/>
            <a:ext cx="2403835" cy="2377911"/>
          </a:xfrm>
          <a:prstGeom prst="ellipse">
            <a:avLst/>
          </a:prstGeom>
          <a:solidFill>
            <a:srgbClr val="79DCE9"/>
          </a:solidFill>
          <a:ln cap="flat" cmpd="sng" w="12700">
            <a:solidFill>
              <a:srgbClr val="79DCE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4800">
                <a:solidFill>
                  <a:schemeClr val="lt1"/>
                </a:solidFill>
                <a:latin typeface="Calibri"/>
                <a:ea typeface="Calibri"/>
                <a:cs typeface="Calibri"/>
                <a:sym typeface="Calibri"/>
              </a:rPr>
              <a:t>5 à 10 </a:t>
            </a:r>
            <a:endParaRPr/>
          </a:p>
          <a:p>
            <a:pPr indent="0" lvl="0" marL="0" marR="0" rtl="0" algn="ctr">
              <a:spcBef>
                <a:spcPts val="0"/>
              </a:spcBef>
              <a:spcAft>
                <a:spcPts val="0"/>
              </a:spcAft>
              <a:buNone/>
            </a:pPr>
            <a:r>
              <a:rPr lang="fr-FR" sz="1400">
                <a:solidFill>
                  <a:schemeClr val="lt1"/>
                </a:solidFill>
                <a:latin typeface="Calibri"/>
                <a:ea typeface="Calibri"/>
                <a:cs typeface="Calibri"/>
                <a:sym typeface="Calibri"/>
              </a:rPr>
              <a:t>fois plus pollué que l’air extérieur</a:t>
            </a:r>
            <a:endParaRPr sz="11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3" name="Shape 633"/>
        <p:cNvGrpSpPr/>
        <p:nvPr/>
      </p:nvGrpSpPr>
      <p:grpSpPr>
        <a:xfrm>
          <a:off x="0" y="0"/>
          <a:ext cx="0" cy="0"/>
          <a:chOff x="0" y="0"/>
          <a:chExt cx="0" cy="0"/>
        </a:xfrm>
      </p:grpSpPr>
      <p:sp>
        <p:nvSpPr>
          <p:cNvPr id="634" name="Google Shape;634;p35"/>
          <p:cNvSpPr txBox="1"/>
          <p:nvPr>
            <p:ph type="title"/>
          </p:nvPr>
        </p:nvSpPr>
        <p:spPr>
          <a:xfrm>
            <a:off x="0" y="374804"/>
            <a:ext cx="11230421" cy="431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Pollution chimique</a:t>
            </a:r>
            <a:endParaRPr/>
          </a:p>
        </p:txBody>
      </p:sp>
      <p:sp>
        <p:nvSpPr>
          <p:cNvPr id="635" name="Google Shape;635;p35"/>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636" name="Google Shape;636;p35"/>
          <p:cNvSpPr txBox="1"/>
          <p:nvPr/>
        </p:nvSpPr>
        <p:spPr>
          <a:xfrm>
            <a:off x="3211027" y="1693395"/>
            <a:ext cx="56025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2400">
                <a:solidFill>
                  <a:schemeClr val="dk1"/>
                </a:solidFill>
                <a:latin typeface="Calibri"/>
                <a:ea typeface="Calibri"/>
                <a:cs typeface="Calibri"/>
                <a:sym typeface="Calibri"/>
              </a:rPr>
              <a:t>COV = Composés Organiques Volatils</a:t>
            </a:r>
            <a:endParaRPr/>
          </a:p>
        </p:txBody>
      </p:sp>
      <p:pic>
        <p:nvPicPr>
          <p:cNvPr id="637" name="Google Shape;637;p35"/>
          <p:cNvPicPr preferRelativeResize="0"/>
          <p:nvPr/>
        </p:nvPicPr>
        <p:blipFill rotWithShape="1">
          <a:blip r:embed="rId3">
            <a:alphaModFix/>
          </a:blip>
          <a:srcRect b="0" l="0" r="0" t="0"/>
          <a:stretch/>
        </p:blipFill>
        <p:spPr>
          <a:xfrm>
            <a:off x="2050703" y="2817903"/>
            <a:ext cx="7129014" cy="3639078"/>
          </a:xfrm>
          <a:prstGeom prst="rect">
            <a:avLst/>
          </a:prstGeom>
          <a:noFill/>
          <a:ln>
            <a:noFill/>
          </a:ln>
        </p:spPr>
      </p:pic>
      <p:sp>
        <p:nvSpPr>
          <p:cNvPr id="638" name="Google Shape;638;p35"/>
          <p:cNvSpPr txBox="1"/>
          <p:nvPr/>
        </p:nvSpPr>
        <p:spPr>
          <a:xfrm>
            <a:off x="335852" y="4294325"/>
            <a:ext cx="22942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Lato"/>
                <a:ea typeface="Lato"/>
                <a:cs typeface="Lato"/>
                <a:sym typeface="Lato"/>
              </a:rPr>
              <a:t>Risques chimiques</a:t>
            </a:r>
            <a:endParaRPr/>
          </a:p>
        </p:txBody>
      </p:sp>
      <p:sp>
        <p:nvSpPr>
          <p:cNvPr id="639" name="Google Shape;639;p35"/>
          <p:cNvSpPr/>
          <p:nvPr/>
        </p:nvSpPr>
        <p:spPr>
          <a:xfrm>
            <a:off x="4892040" y="4457700"/>
            <a:ext cx="1451610" cy="1999281"/>
          </a:xfrm>
          <a:prstGeom prst="rect">
            <a:avLst/>
          </a:prstGeom>
          <a:noFill/>
          <a:ln cap="flat" cmpd="sng" w="571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35"/>
          <p:cNvSpPr txBox="1"/>
          <p:nvPr/>
        </p:nvSpPr>
        <p:spPr>
          <a:xfrm>
            <a:off x="9726827" y="4911313"/>
            <a:ext cx="229422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Lato"/>
                <a:ea typeface="Lato"/>
                <a:cs typeface="Lato"/>
                <a:sym typeface="Lato"/>
              </a:rPr>
              <a:t>CMR =</a:t>
            </a:r>
            <a:endParaRPr/>
          </a:p>
          <a:p>
            <a:pPr indent="0" lvl="0" marL="0" marR="0" rtl="0" algn="l">
              <a:spcBef>
                <a:spcPts val="0"/>
              </a:spcBef>
              <a:spcAft>
                <a:spcPts val="0"/>
              </a:spcAft>
              <a:buNone/>
            </a:pPr>
            <a:r>
              <a:rPr lang="fr-FR" sz="1800">
                <a:solidFill>
                  <a:schemeClr val="dk1"/>
                </a:solidFill>
                <a:latin typeface="Lato"/>
                <a:ea typeface="Lato"/>
                <a:cs typeface="Lato"/>
                <a:sym typeface="Lato"/>
              </a:rPr>
              <a:t>Cancérigène </a:t>
            </a:r>
            <a:endParaRPr/>
          </a:p>
          <a:p>
            <a:pPr indent="0" lvl="0" marL="0" marR="0" rtl="0" algn="l">
              <a:spcBef>
                <a:spcPts val="0"/>
              </a:spcBef>
              <a:spcAft>
                <a:spcPts val="0"/>
              </a:spcAft>
              <a:buNone/>
            </a:pPr>
            <a:r>
              <a:rPr lang="fr-FR" sz="1800">
                <a:solidFill>
                  <a:schemeClr val="dk1"/>
                </a:solidFill>
                <a:latin typeface="Lato"/>
                <a:ea typeface="Lato"/>
                <a:cs typeface="Lato"/>
                <a:sym typeface="Lato"/>
              </a:rPr>
              <a:t>Mutagène</a:t>
            </a:r>
            <a:endParaRPr/>
          </a:p>
          <a:p>
            <a:pPr indent="0" lvl="0" marL="0" marR="0" rtl="0" algn="l">
              <a:spcBef>
                <a:spcPts val="0"/>
              </a:spcBef>
              <a:spcAft>
                <a:spcPts val="0"/>
              </a:spcAft>
              <a:buNone/>
            </a:pPr>
            <a:r>
              <a:rPr lang="fr-FR" sz="1800">
                <a:solidFill>
                  <a:schemeClr val="dk1"/>
                </a:solidFill>
                <a:latin typeface="Lato"/>
                <a:ea typeface="Lato"/>
                <a:cs typeface="Lato"/>
                <a:sym typeface="Lato"/>
              </a:rPr>
              <a:t>Reprotoxique</a:t>
            </a:r>
            <a:endParaRPr/>
          </a:p>
        </p:txBody>
      </p:sp>
      <p:sp>
        <p:nvSpPr>
          <p:cNvPr id="641" name="Google Shape;641;p35"/>
          <p:cNvSpPr/>
          <p:nvPr/>
        </p:nvSpPr>
        <p:spPr>
          <a:xfrm>
            <a:off x="6583680" y="4990445"/>
            <a:ext cx="2771865" cy="835836"/>
          </a:xfrm>
          <a:prstGeom prst="rightArrow">
            <a:avLst>
              <a:gd fmla="val 50000" name="adj1"/>
              <a:gd fmla="val 50000" name="adj2"/>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6" name="Shape 646"/>
        <p:cNvGrpSpPr/>
        <p:nvPr/>
      </p:nvGrpSpPr>
      <p:grpSpPr>
        <a:xfrm>
          <a:off x="0" y="0"/>
          <a:ext cx="0" cy="0"/>
          <a:chOff x="0" y="0"/>
          <a:chExt cx="0" cy="0"/>
        </a:xfrm>
      </p:grpSpPr>
      <p:sp>
        <p:nvSpPr>
          <p:cNvPr id="647" name="Google Shape;647;p36"/>
          <p:cNvSpPr txBox="1"/>
          <p:nvPr/>
        </p:nvSpPr>
        <p:spPr>
          <a:xfrm>
            <a:off x="5781750" y="1817387"/>
            <a:ext cx="25716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Produits dangereux</a:t>
            </a:r>
            <a:endParaRPr/>
          </a:p>
        </p:txBody>
      </p:sp>
      <p:sp>
        <p:nvSpPr>
          <p:cNvPr id="648" name="Google Shape;648;p36"/>
          <p:cNvSpPr txBox="1"/>
          <p:nvPr>
            <p:ph type="title"/>
          </p:nvPr>
        </p:nvSpPr>
        <p:spPr>
          <a:xfrm>
            <a:off x="0" y="378202"/>
            <a:ext cx="11230421" cy="4310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Pollution chimique</a:t>
            </a:r>
            <a:endParaRPr/>
          </a:p>
        </p:txBody>
      </p:sp>
      <p:sp>
        <p:nvSpPr>
          <p:cNvPr id="649" name="Google Shape;649;p36"/>
          <p:cNvSpPr txBox="1"/>
          <p:nvPr/>
        </p:nvSpPr>
        <p:spPr>
          <a:xfrm>
            <a:off x="1092088" y="1876497"/>
            <a:ext cx="46544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Désodorisant</a:t>
            </a:r>
            <a:endParaRPr/>
          </a:p>
        </p:txBody>
      </p:sp>
      <p:pic>
        <p:nvPicPr>
          <p:cNvPr id="650" name="Google Shape;650;p36"/>
          <p:cNvPicPr preferRelativeResize="0"/>
          <p:nvPr/>
        </p:nvPicPr>
        <p:blipFill rotWithShape="1">
          <a:blip r:embed="rId3">
            <a:alphaModFix/>
          </a:blip>
          <a:srcRect b="0" l="0" r="0" t="0"/>
          <a:stretch/>
        </p:blipFill>
        <p:spPr>
          <a:xfrm>
            <a:off x="466022" y="3429000"/>
            <a:ext cx="2300120" cy="2283978"/>
          </a:xfrm>
          <a:prstGeom prst="rect">
            <a:avLst/>
          </a:prstGeom>
          <a:noFill/>
          <a:ln>
            <a:noFill/>
          </a:ln>
        </p:spPr>
      </p:pic>
      <p:pic>
        <p:nvPicPr>
          <p:cNvPr id="651" name="Google Shape;651;p36"/>
          <p:cNvPicPr preferRelativeResize="0"/>
          <p:nvPr/>
        </p:nvPicPr>
        <p:blipFill rotWithShape="1">
          <a:blip r:embed="rId4">
            <a:alphaModFix/>
          </a:blip>
          <a:srcRect b="0" l="0" r="0" t="0"/>
          <a:stretch/>
        </p:blipFill>
        <p:spPr>
          <a:xfrm>
            <a:off x="1761539" y="4020521"/>
            <a:ext cx="2137454" cy="2232260"/>
          </a:xfrm>
          <a:prstGeom prst="rect">
            <a:avLst/>
          </a:prstGeom>
          <a:noFill/>
          <a:ln>
            <a:noFill/>
          </a:ln>
        </p:spPr>
      </p:pic>
      <p:pic>
        <p:nvPicPr>
          <p:cNvPr id="652" name="Google Shape;652;p36"/>
          <p:cNvPicPr preferRelativeResize="0"/>
          <p:nvPr/>
        </p:nvPicPr>
        <p:blipFill rotWithShape="1">
          <a:blip r:embed="rId5">
            <a:alphaModFix/>
          </a:blip>
          <a:srcRect b="0" l="0" r="0" t="0"/>
          <a:stretch/>
        </p:blipFill>
        <p:spPr>
          <a:xfrm>
            <a:off x="2288556" y="2374345"/>
            <a:ext cx="1860238" cy="1321084"/>
          </a:xfrm>
          <a:prstGeom prst="rect">
            <a:avLst/>
          </a:prstGeom>
          <a:noFill/>
          <a:ln>
            <a:noFill/>
          </a:ln>
        </p:spPr>
      </p:pic>
      <p:pic>
        <p:nvPicPr>
          <p:cNvPr descr="Une image contenant texte, écriture manuscrite, personne, enveloppe&#10;&#10;Description générée automatiquement" id="653" name="Google Shape;653;p36"/>
          <p:cNvPicPr preferRelativeResize="0"/>
          <p:nvPr/>
        </p:nvPicPr>
        <p:blipFill rotWithShape="1">
          <a:blip r:embed="rId6">
            <a:alphaModFix/>
          </a:blip>
          <a:srcRect b="33926" l="0" r="0" t="14222"/>
          <a:stretch/>
        </p:blipFill>
        <p:spPr>
          <a:xfrm>
            <a:off x="5036058" y="2342006"/>
            <a:ext cx="2724150" cy="1883363"/>
          </a:xfrm>
          <a:prstGeom prst="rect">
            <a:avLst/>
          </a:prstGeom>
          <a:noFill/>
          <a:ln>
            <a:noFill/>
          </a:ln>
        </p:spPr>
      </p:pic>
      <p:pic>
        <p:nvPicPr>
          <p:cNvPr descr="Une image contenant intérieur, plastique, tasse, Approvisionnement domestique&#10;&#10;Description générée automatiquement" id="654" name="Google Shape;654;p36"/>
          <p:cNvPicPr preferRelativeResize="0"/>
          <p:nvPr/>
        </p:nvPicPr>
        <p:blipFill rotWithShape="1">
          <a:blip r:embed="rId7">
            <a:alphaModFix/>
          </a:blip>
          <a:srcRect b="16071" l="9887" r="36082" t="18963"/>
          <a:stretch/>
        </p:blipFill>
        <p:spPr>
          <a:xfrm>
            <a:off x="7760208" y="3287511"/>
            <a:ext cx="1726261" cy="2767542"/>
          </a:xfrm>
          <a:prstGeom prst="rect">
            <a:avLst/>
          </a:prstGeom>
          <a:noFill/>
          <a:ln>
            <a:noFill/>
          </a:ln>
        </p:spPr>
      </p:pic>
      <p:pic>
        <p:nvPicPr>
          <p:cNvPr descr="Une image contenant texte, affaires de toilette, intérieur, Solution&#10;&#10;Description générée automatiquement" id="655" name="Google Shape;655;p36"/>
          <p:cNvPicPr preferRelativeResize="0"/>
          <p:nvPr/>
        </p:nvPicPr>
        <p:blipFill rotWithShape="1">
          <a:blip r:embed="rId8">
            <a:alphaModFix/>
          </a:blip>
          <a:srcRect b="17542" l="5632" r="24018" t="18458"/>
          <a:stretch/>
        </p:blipFill>
        <p:spPr>
          <a:xfrm>
            <a:off x="5194510" y="4218358"/>
            <a:ext cx="1681820" cy="2040043"/>
          </a:xfrm>
          <a:prstGeom prst="rect">
            <a:avLst/>
          </a:prstGeom>
          <a:noFill/>
          <a:ln>
            <a:noFill/>
          </a:ln>
        </p:spPr>
      </p:pic>
      <p:sp>
        <p:nvSpPr>
          <p:cNvPr id="656" name="Google Shape;656;p36"/>
          <p:cNvSpPr txBox="1"/>
          <p:nvPr/>
        </p:nvSpPr>
        <p:spPr>
          <a:xfrm>
            <a:off x="9600480" y="2563375"/>
            <a:ext cx="2449082" cy="3323987"/>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Supprimer le formol ou, à défaut, sensibiliser les professionnels aux risques et mettre à disposition les EPI nécessaires (lunettes, gants nitrile, masque à cartouches, tablier, sabots fermés)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Essayer de bannir les produits à pictogrammes CMR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500"/>
                                        <p:tgtEl>
                                          <p:spTgt spid="6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1" name="Shape 661"/>
        <p:cNvGrpSpPr/>
        <p:nvPr/>
      </p:nvGrpSpPr>
      <p:grpSpPr>
        <a:xfrm>
          <a:off x="0" y="0"/>
          <a:ext cx="0" cy="0"/>
          <a:chOff x="0" y="0"/>
          <a:chExt cx="0" cy="0"/>
        </a:xfrm>
      </p:grpSpPr>
      <p:sp>
        <p:nvSpPr>
          <p:cNvPr id="662" name="Google Shape;662;p37"/>
          <p:cNvSpPr txBox="1"/>
          <p:nvPr>
            <p:ph type="title"/>
          </p:nvPr>
        </p:nvSpPr>
        <p:spPr>
          <a:xfrm>
            <a:off x="597" y="376897"/>
            <a:ext cx="11230421" cy="431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Pollution chimique</a:t>
            </a:r>
            <a:endParaRPr/>
          </a:p>
        </p:txBody>
      </p:sp>
      <p:sp>
        <p:nvSpPr>
          <p:cNvPr id="663" name="Google Shape;663;p37"/>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664" name="Google Shape;664;p37"/>
          <p:cNvSpPr txBox="1"/>
          <p:nvPr/>
        </p:nvSpPr>
        <p:spPr>
          <a:xfrm>
            <a:off x="150473" y="1644829"/>
            <a:ext cx="3978867"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Bidon de détergent/désinfectant ouvert</a:t>
            </a:r>
            <a:endParaRPr/>
          </a:p>
          <a:p>
            <a:pPr indent="0" lvl="0" marL="0" marR="0" rtl="0" algn="l">
              <a:spcBef>
                <a:spcPts val="0"/>
              </a:spcBef>
              <a:spcAft>
                <a:spcPts val="0"/>
              </a:spcAft>
              <a:buNone/>
            </a:pPr>
            <a:r>
              <a:rPr i="1" lang="fr-FR" sz="1600">
                <a:solidFill>
                  <a:schemeClr val="dk1"/>
                </a:solidFill>
                <a:latin typeface="Calibri"/>
                <a:ea typeface="Calibri"/>
                <a:cs typeface="Calibri"/>
                <a:sym typeface="Calibri"/>
              </a:rPr>
              <a:t>Taux de COV : &gt; 88 888 000</a:t>
            </a:r>
            <a:r>
              <a:rPr i="1" lang="fr-FR" sz="1600">
                <a:solidFill>
                  <a:srgbClr val="3A3838"/>
                </a:solidFill>
                <a:latin typeface="Lato"/>
                <a:ea typeface="Lato"/>
                <a:cs typeface="Lato"/>
                <a:sym typeface="Lato"/>
              </a:rPr>
              <a:t>µg/m</a:t>
            </a:r>
            <a:r>
              <a:rPr baseline="30000" i="1" lang="fr-FR" sz="1600">
                <a:solidFill>
                  <a:srgbClr val="3A3838"/>
                </a:solidFill>
                <a:latin typeface="Lato"/>
                <a:ea typeface="Lato"/>
                <a:cs typeface="Lato"/>
                <a:sym typeface="Lato"/>
              </a:rPr>
              <a:t>3</a:t>
            </a:r>
            <a:endParaRPr i="1" sz="1600">
              <a:solidFill>
                <a:schemeClr val="dk1"/>
              </a:solidFill>
              <a:latin typeface="Calibri"/>
              <a:ea typeface="Calibri"/>
              <a:cs typeface="Calibri"/>
              <a:sym typeface="Calibri"/>
            </a:endParaRPr>
          </a:p>
        </p:txBody>
      </p:sp>
      <p:pic>
        <p:nvPicPr>
          <p:cNvPr id="665" name="Google Shape;665;p37"/>
          <p:cNvPicPr preferRelativeResize="0"/>
          <p:nvPr/>
        </p:nvPicPr>
        <p:blipFill rotWithShape="1">
          <a:blip r:embed="rId3">
            <a:alphaModFix/>
          </a:blip>
          <a:srcRect b="0" l="0" r="0" t="0"/>
          <a:stretch/>
        </p:blipFill>
        <p:spPr>
          <a:xfrm>
            <a:off x="1923269" y="5868643"/>
            <a:ext cx="1010555" cy="683130"/>
          </a:xfrm>
          <a:prstGeom prst="rect">
            <a:avLst/>
          </a:prstGeom>
          <a:noFill/>
          <a:ln>
            <a:noFill/>
          </a:ln>
        </p:spPr>
      </p:pic>
      <p:pic>
        <p:nvPicPr>
          <p:cNvPr id="666" name="Google Shape;666;p37"/>
          <p:cNvPicPr preferRelativeResize="0"/>
          <p:nvPr/>
        </p:nvPicPr>
        <p:blipFill rotWithShape="1">
          <a:blip r:embed="rId4">
            <a:alphaModFix/>
          </a:blip>
          <a:srcRect b="0" l="0" r="0" t="0"/>
          <a:stretch/>
        </p:blipFill>
        <p:spPr>
          <a:xfrm>
            <a:off x="150499" y="5871125"/>
            <a:ext cx="707904" cy="680648"/>
          </a:xfrm>
          <a:prstGeom prst="rect">
            <a:avLst/>
          </a:prstGeom>
          <a:noFill/>
          <a:ln>
            <a:noFill/>
          </a:ln>
        </p:spPr>
      </p:pic>
      <p:pic>
        <p:nvPicPr>
          <p:cNvPr id="667" name="Google Shape;667;p37"/>
          <p:cNvPicPr preferRelativeResize="0"/>
          <p:nvPr/>
        </p:nvPicPr>
        <p:blipFill rotWithShape="1">
          <a:blip r:embed="rId5">
            <a:alphaModFix/>
          </a:blip>
          <a:srcRect b="0" l="0" r="0" t="0"/>
          <a:stretch/>
        </p:blipFill>
        <p:spPr>
          <a:xfrm>
            <a:off x="3056112" y="5869614"/>
            <a:ext cx="1010556" cy="732899"/>
          </a:xfrm>
          <a:prstGeom prst="rect">
            <a:avLst/>
          </a:prstGeom>
          <a:noFill/>
          <a:ln>
            <a:noFill/>
          </a:ln>
        </p:spPr>
      </p:pic>
      <p:pic>
        <p:nvPicPr>
          <p:cNvPr id="668" name="Google Shape;668;p37"/>
          <p:cNvPicPr preferRelativeResize="0"/>
          <p:nvPr/>
        </p:nvPicPr>
        <p:blipFill rotWithShape="1">
          <a:blip r:embed="rId6">
            <a:alphaModFix/>
          </a:blip>
          <a:srcRect b="0" l="0" r="0" t="0"/>
          <a:stretch/>
        </p:blipFill>
        <p:spPr>
          <a:xfrm>
            <a:off x="923071" y="5871125"/>
            <a:ext cx="922441" cy="680648"/>
          </a:xfrm>
          <a:prstGeom prst="rect">
            <a:avLst/>
          </a:prstGeom>
          <a:noFill/>
          <a:ln>
            <a:noFill/>
          </a:ln>
        </p:spPr>
      </p:pic>
      <p:pic>
        <p:nvPicPr>
          <p:cNvPr descr="Une image contenant intérieur&#10;&#10;Description générée automatiquement" id="669" name="Google Shape;669;p37"/>
          <p:cNvPicPr preferRelativeResize="0"/>
          <p:nvPr/>
        </p:nvPicPr>
        <p:blipFill rotWithShape="1">
          <a:blip r:embed="rId7">
            <a:alphaModFix/>
          </a:blip>
          <a:srcRect b="11282" l="30717" r="8684" t="19545"/>
          <a:stretch/>
        </p:blipFill>
        <p:spPr>
          <a:xfrm rot="5400000">
            <a:off x="3897220" y="2531292"/>
            <a:ext cx="4155799" cy="3557862"/>
          </a:xfrm>
          <a:prstGeom prst="rect">
            <a:avLst/>
          </a:prstGeom>
          <a:noFill/>
          <a:ln>
            <a:noFill/>
          </a:ln>
        </p:spPr>
      </p:pic>
      <p:sp>
        <p:nvSpPr>
          <p:cNvPr id="670" name="Google Shape;670;p37"/>
          <p:cNvSpPr txBox="1"/>
          <p:nvPr/>
        </p:nvSpPr>
        <p:spPr>
          <a:xfrm>
            <a:off x="4335372" y="1651577"/>
            <a:ext cx="3548199"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Evier nettoyé à la chimie non rincé</a:t>
            </a:r>
            <a:endParaRPr/>
          </a:p>
          <a:p>
            <a:pPr indent="0" lvl="0" marL="0" marR="0" rtl="0" algn="l">
              <a:spcBef>
                <a:spcPts val="0"/>
              </a:spcBef>
              <a:spcAft>
                <a:spcPts val="0"/>
              </a:spcAft>
              <a:buNone/>
            </a:pPr>
            <a:r>
              <a:rPr i="1" lang="fr-FR" sz="1600">
                <a:solidFill>
                  <a:schemeClr val="dk1"/>
                </a:solidFill>
                <a:latin typeface="Calibri"/>
                <a:ea typeface="Calibri"/>
                <a:cs typeface="Calibri"/>
                <a:sym typeface="Calibri"/>
              </a:rPr>
              <a:t>Taux de COV : 1 500 </a:t>
            </a:r>
            <a:r>
              <a:rPr i="1" lang="fr-FR" sz="1600">
                <a:solidFill>
                  <a:srgbClr val="3A3838"/>
                </a:solidFill>
                <a:latin typeface="Lato"/>
                <a:ea typeface="Lato"/>
                <a:cs typeface="Lato"/>
                <a:sym typeface="Lato"/>
              </a:rPr>
              <a:t>µg/m</a:t>
            </a:r>
            <a:r>
              <a:rPr baseline="30000" i="1" lang="fr-FR" sz="1600">
                <a:solidFill>
                  <a:srgbClr val="3A3838"/>
                </a:solidFill>
                <a:latin typeface="Lato"/>
                <a:ea typeface="Lato"/>
                <a:cs typeface="Lato"/>
                <a:sym typeface="Lato"/>
              </a:rPr>
              <a:t>3</a:t>
            </a:r>
            <a:endParaRPr i="1" sz="1600">
              <a:solidFill>
                <a:schemeClr val="dk1"/>
              </a:solidFill>
              <a:latin typeface="Calibri"/>
              <a:ea typeface="Calibri"/>
              <a:cs typeface="Calibri"/>
              <a:sym typeface="Calibri"/>
            </a:endParaRPr>
          </a:p>
        </p:txBody>
      </p:sp>
      <p:pic>
        <p:nvPicPr>
          <p:cNvPr descr="Une image contenant intérieur, personne&#10;&#10;Description générée automatiquement" id="671" name="Google Shape;671;p37"/>
          <p:cNvPicPr preferRelativeResize="0"/>
          <p:nvPr/>
        </p:nvPicPr>
        <p:blipFill rotWithShape="1">
          <a:blip r:embed="rId8">
            <a:alphaModFix/>
          </a:blip>
          <a:srcRect b="0" l="0" r="0" t="0"/>
          <a:stretch/>
        </p:blipFill>
        <p:spPr>
          <a:xfrm rot="5400000">
            <a:off x="7563490" y="2753063"/>
            <a:ext cx="4191460" cy="3143595"/>
          </a:xfrm>
          <a:prstGeom prst="rect">
            <a:avLst/>
          </a:prstGeom>
          <a:noFill/>
          <a:ln>
            <a:noFill/>
          </a:ln>
        </p:spPr>
      </p:pic>
      <p:sp>
        <p:nvSpPr>
          <p:cNvPr id="672" name="Google Shape;672;p37"/>
          <p:cNvSpPr txBox="1"/>
          <p:nvPr/>
        </p:nvSpPr>
        <p:spPr>
          <a:xfrm>
            <a:off x="8643801" y="1613577"/>
            <a:ext cx="3548199"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Poubelle DASND</a:t>
            </a:r>
            <a:endParaRPr/>
          </a:p>
          <a:p>
            <a:pPr indent="0" lvl="0" marL="0" marR="0" rtl="0" algn="l">
              <a:spcBef>
                <a:spcPts val="0"/>
              </a:spcBef>
              <a:spcAft>
                <a:spcPts val="0"/>
              </a:spcAft>
              <a:buNone/>
            </a:pPr>
            <a:r>
              <a:rPr i="1" lang="fr-FR" sz="1600">
                <a:solidFill>
                  <a:schemeClr val="dk1"/>
                </a:solidFill>
                <a:latin typeface="Calibri"/>
                <a:ea typeface="Calibri"/>
                <a:cs typeface="Calibri"/>
                <a:sym typeface="Calibri"/>
              </a:rPr>
              <a:t>Taux de COV : 9 300 </a:t>
            </a:r>
            <a:r>
              <a:rPr i="1" lang="fr-FR" sz="1600">
                <a:solidFill>
                  <a:srgbClr val="3A3838"/>
                </a:solidFill>
                <a:latin typeface="Lato"/>
                <a:ea typeface="Lato"/>
                <a:cs typeface="Lato"/>
                <a:sym typeface="Lato"/>
              </a:rPr>
              <a:t>µg/m</a:t>
            </a:r>
            <a:r>
              <a:rPr baseline="30000" i="1" lang="fr-FR" sz="1600">
                <a:solidFill>
                  <a:srgbClr val="3A3838"/>
                </a:solidFill>
                <a:latin typeface="Lato"/>
                <a:ea typeface="Lato"/>
                <a:cs typeface="Lato"/>
                <a:sym typeface="Lato"/>
              </a:rPr>
              <a:t>3</a:t>
            </a:r>
            <a:endParaRPr i="1" sz="1600">
              <a:solidFill>
                <a:schemeClr val="dk1"/>
              </a:solidFill>
              <a:latin typeface="Calibri"/>
              <a:ea typeface="Calibri"/>
              <a:cs typeface="Calibri"/>
              <a:sym typeface="Calibri"/>
            </a:endParaRPr>
          </a:p>
        </p:txBody>
      </p:sp>
      <p:pic>
        <p:nvPicPr>
          <p:cNvPr descr="Une image contenant intérieur&#10;&#10;Description générée automatiquement" id="673" name="Google Shape;673;p37"/>
          <p:cNvPicPr preferRelativeResize="0"/>
          <p:nvPr/>
        </p:nvPicPr>
        <p:blipFill rotWithShape="1">
          <a:blip r:embed="rId9">
            <a:alphaModFix/>
          </a:blip>
          <a:srcRect b="0" l="0" r="0" t="0"/>
          <a:stretch/>
        </p:blipFill>
        <p:spPr>
          <a:xfrm rot="5400000">
            <a:off x="165224" y="2668641"/>
            <a:ext cx="3516090" cy="26370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8" name="Shape 678"/>
        <p:cNvGrpSpPr/>
        <p:nvPr/>
      </p:nvGrpSpPr>
      <p:grpSpPr>
        <a:xfrm>
          <a:off x="0" y="0"/>
          <a:ext cx="0" cy="0"/>
          <a:chOff x="0" y="0"/>
          <a:chExt cx="0" cy="0"/>
        </a:xfrm>
      </p:grpSpPr>
      <p:sp>
        <p:nvSpPr>
          <p:cNvPr id="679" name="Google Shape;679;p38"/>
          <p:cNvSpPr txBox="1"/>
          <p:nvPr>
            <p:ph type="title"/>
          </p:nvPr>
        </p:nvSpPr>
        <p:spPr>
          <a:xfrm>
            <a:off x="597" y="376897"/>
            <a:ext cx="11230421" cy="431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Pollution chimique</a:t>
            </a:r>
            <a:endParaRPr/>
          </a:p>
        </p:txBody>
      </p:sp>
      <p:sp>
        <p:nvSpPr>
          <p:cNvPr id="680" name="Google Shape;680;p38"/>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681" name="Google Shape;681;p38"/>
          <p:cNvSpPr txBox="1"/>
          <p:nvPr/>
        </p:nvSpPr>
        <p:spPr>
          <a:xfrm>
            <a:off x="898704" y="1711643"/>
            <a:ext cx="39788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Substances polybromées </a:t>
            </a:r>
            <a:endParaRPr i="1" sz="1600">
              <a:solidFill>
                <a:schemeClr val="dk1"/>
              </a:solidFill>
              <a:latin typeface="Calibri"/>
              <a:ea typeface="Calibri"/>
              <a:cs typeface="Calibri"/>
              <a:sym typeface="Calibri"/>
            </a:endParaRPr>
          </a:p>
        </p:txBody>
      </p:sp>
      <p:sp>
        <p:nvSpPr>
          <p:cNvPr id="682" name="Google Shape;682;p38"/>
          <p:cNvSpPr txBox="1"/>
          <p:nvPr/>
        </p:nvSpPr>
        <p:spPr>
          <a:xfrm>
            <a:off x="5579709" y="1750668"/>
            <a:ext cx="35481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Javel</a:t>
            </a:r>
            <a:endParaRPr i="1" sz="1600">
              <a:solidFill>
                <a:schemeClr val="dk1"/>
              </a:solidFill>
              <a:latin typeface="Calibri"/>
              <a:ea typeface="Calibri"/>
              <a:cs typeface="Calibri"/>
              <a:sym typeface="Calibri"/>
            </a:endParaRPr>
          </a:p>
        </p:txBody>
      </p:sp>
      <p:pic>
        <p:nvPicPr>
          <p:cNvPr descr="Une image contenant sol, meubles, intérieur, Revêtement de sol&#10;&#10;Description générée automatiquement" id="683" name="Google Shape;683;p38"/>
          <p:cNvPicPr preferRelativeResize="0"/>
          <p:nvPr/>
        </p:nvPicPr>
        <p:blipFill rotWithShape="1">
          <a:blip r:embed="rId3">
            <a:alphaModFix/>
          </a:blip>
          <a:srcRect b="20533" l="26544" r="0" t="0"/>
          <a:stretch/>
        </p:blipFill>
        <p:spPr>
          <a:xfrm>
            <a:off x="898704" y="2333944"/>
            <a:ext cx="2655310" cy="3830143"/>
          </a:xfrm>
          <a:prstGeom prst="rect">
            <a:avLst/>
          </a:prstGeom>
          <a:noFill/>
          <a:ln>
            <a:noFill/>
          </a:ln>
        </p:spPr>
      </p:pic>
      <p:pic>
        <p:nvPicPr>
          <p:cNvPr descr="Une image contenant intérieur, évier, Appareil sanitaire, salle de bain&#10;&#10;Description générée automatiquement" id="684" name="Google Shape;684;p38"/>
          <p:cNvPicPr preferRelativeResize="0"/>
          <p:nvPr/>
        </p:nvPicPr>
        <p:blipFill rotWithShape="1">
          <a:blip r:embed="rId4">
            <a:alphaModFix/>
          </a:blip>
          <a:srcRect b="21600" l="13734" r="6148" t="23984"/>
          <a:stretch/>
        </p:blipFill>
        <p:spPr>
          <a:xfrm>
            <a:off x="4766189" y="2189350"/>
            <a:ext cx="2181449" cy="1975499"/>
          </a:xfrm>
          <a:prstGeom prst="rect">
            <a:avLst/>
          </a:prstGeom>
          <a:noFill/>
          <a:ln>
            <a:noFill/>
          </a:ln>
        </p:spPr>
      </p:pic>
      <p:pic>
        <p:nvPicPr>
          <p:cNvPr descr="Une image contenant intérieur, bouteille, Rayonnage, plastique&#10;&#10;Description générée automatiquement" id="685" name="Google Shape;685;p38"/>
          <p:cNvPicPr preferRelativeResize="0"/>
          <p:nvPr/>
        </p:nvPicPr>
        <p:blipFill rotWithShape="1">
          <a:blip r:embed="rId5">
            <a:alphaModFix/>
          </a:blip>
          <a:srcRect b="39206" l="22643" r="19545" t="14756"/>
          <a:stretch/>
        </p:blipFill>
        <p:spPr>
          <a:xfrm>
            <a:off x="5961717" y="4164849"/>
            <a:ext cx="2181448" cy="2316254"/>
          </a:xfrm>
          <a:prstGeom prst="rect">
            <a:avLst/>
          </a:prstGeom>
          <a:noFill/>
          <a:ln>
            <a:noFill/>
          </a:ln>
        </p:spPr>
      </p:pic>
      <p:pic>
        <p:nvPicPr>
          <p:cNvPr descr="Une image contenant meubles, intérieur, sol, chaise&#10;&#10;Description générée automatiquement" id="686" name="Google Shape;686;p38"/>
          <p:cNvPicPr preferRelativeResize="0"/>
          <p:nvPr/>
        </p:nvPicPr>
        <p:blipFill rotWithShape="1">
          <a:blip r:embed="rId6">
            <a:alphaModFix/>
          </a:blip>
          <a:srcRect b="12504" l="23452" r="28904" t="24959"/>
          <a:stretch/>
        </p:blipFill>
        <p:spPr>
          <a:xfrm>
            <a:off x="2172699" y="3845246"/>
            <a:ext cx="1639626" cy="2869478"/>
          </a:xfrm>
          <a:prstGeom prst="rect">
            <a:avLst/>
          </a:prstGeom>
          <a:noFill/>
          <a:ln>
            <a:noFill/>
          </a:ln>
        </p:spPr>
      </p:pic>
      <p:sp>
        <p:nvSpPr>
          <p:cNvPr id="687" name="Google Shape;687;p38"/>
          <p:cNvSpPr txBox="1"/>
          <p:nvPr/>
        </p:nvSpPr>
        <p:spPr>
          <a:xfrm>
            <a:off x="9592445" y="2172805"/>
            <a:ext cx="2449082" cy="2893100"/>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Privilégier les alternatives sans chimie</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Refermer les bidons/bouteilles/bacs et aérer pendant le nettoyage</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Rester vigilant aux conditions d’utilisation des produits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2" name="Shape 692"/>
        <p:cNvGrpSpPr/>
        <p:nvPr/>
      </p:nvGrpSpPr>
      <p:grpSpPr>
        <a:xfrm>
          <a:off x="0" y="0"/>
          <a:ext cx="0" cy="0"/>
          <a:chOff x="0" y="0"/>
          <a:chExt cx="0" cy="0"/>
        </a:xfrm>
      </p:grpSpPr>
      <p:sp>
        <p:nvSpPr>
          <p:cNvPr id="693" name="Google Shape;693;p39"/>
          <p:cNvSpPr txBox="1"/>
          <p:nvPr>
            <p:ph type="title"/>
          </p:nvPr>
        </p:nvSpPr>
        <p:spPr>
          <a:xfrm>
            <a:off x="0" y="378320"/>
            <a:ext cx="11230421" cy="431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Pollution biologique</a:t>
            </a:r>
            <a:endParaRPr/>
          </a:p>
        </p:txBody>
      </p:sp>
      <p:sp>
        <p:nvSpPr>
          <p:cNvPr id="694" name="Google Shape;694;p39"/>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695" name="Google Shape;695;p39"/>
          <p:cNvSpPr txBox="1"/>
          <p:nvPr/>
        </p:nvSpPr>
        <p:spPr>
          <a:xfrm>
            <a:off x="3579432" y="1917782"/>
            <a:ext cx="35481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Présence de moisissure sur les murs</a:t>
            </a:r>
            <a:endParaRPr/>
          </a:p>
        </p:txBody>
      </p:sp>
      <p:pic>
        <p:nvPicPr>
          <p:cNvPr id="696" name="Google Shape;696;p39"/>
          <p:cNvPicPr preferRelativeResize="0"/>
          <p:nvPr/>
        </p:nvPicPr>
        <p:blipFill rotWithShape="1">
          <a:blip r:embed="rId3">
            <a:alphaModFix/>
          </a:blip>
          <a:srcRect b="0" l="0" r="0" t="0"/>
          <a:stretch/>
        </p:blipFill>
        <p:spPr>
          <a:xfrm rot="5400000">
            <a:off x="930843" y="3011896"/>
            <a:ext cx="4274900" cy="3212123"/>
          </a:xfrm>
          <a:prstGeom prst="rect">
            <a:avLst/>
          </a:prstGeom>
          <a:noFill/>
          <a:ln>
            <a:noFill/>
          </a:ln>
        </p:spPr>
      </p:pic>
      <p:pic>
        <p:nvPicPr>
          <p:cNvPr descr="Une image contenant mur, intérieur&#10;&#10;Description générée automatiquement" id="697" name="Google Shape;697;p39"/>
          <p:cNvPicPr preferRelativeResize="0"/>
          <p:nvPr/>
        </p:nvPicPr>
        <p:blipFill rotWithShape="1">
          <a:blip r:embed="rId4">
            <a:alphaModFix/>
          </a:blip>
          <a:srcRect b="0" l="0" r="0" t="0"/>
          <a:stretch/>
        </p:blipFill>
        <p:spPr>
          <a:xfrm rot="5400000">
            <a:off x="5560646" y="3015861"/>
            <a:ext cx="4282830" cy="3212123"/>
          </a:xfrm>
          <a:prstGeom prst="rect">
            <a:avLst/>
          </a:prstGeom>
          <a:noFill/>
          <a:ln>
            <a:noFill/>
          </a:ln>
        </p:spPr>
      </p:pic>
      <p:sp>
        <p:nvSpPr>
          <p:cNvPr id="698" name="Google Shape;698;p39"/>
          <p:cNvSpPr txBox="1"/>
          <p:nvPr/>
        </p:nvSpPr>
        <p:spPr>
          <a:xfrm>
            <a:off x="9505226" y="2287114"/>
            <a:ext cx="2449082" cy="3970318"/>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Contrôler l’humidité des pièces.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Vérifier l’état de fonctionnement des VMC et leur débit.</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Changer les dalles contaminées par la moisissure.</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Rester vigilant aux déclarations des professionnels (ex : maux de tête, nausées, malaises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4"/>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148" name="Google Shape;148;p4"/>
          <p:cNvSpPr txBox="1"/>
          <p:nvPr/>
        </p:nvSpPr>
        <p:spPr>
          <a:xfrm>
            <a:off x="1" y="384321"/>
            <a:ext cx="11230421" cy="7848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400"/>
              <a:buFont typeface="Lato"/>
              <a:buNone/>
            </a:pPr>
            <a:r>
              <a:rPr lang="fr-FR" sz="3400">
                <a:solidFill>
                  <a:schemeClr val="lt1"/>
                </a:solidFill>
                <a:latin typeface="Lato"/>
                <a:ea typeface="Lato"/>
                <a:cs typeface="Lato"/>
                <a:sym typeface="Lato"/>
              </a:rPr>
              <a:t>Discussion</a:t>
            </a:r>
            <a:endParaRPr sz="4400">
              <a:solidFill>
                <a:schemeClr val="dk1"/>
              </a:solidFill>
              <a:latin typeface="Calibri"/>
              <a:ea typeface="Calibri"/>
              <a:cs typeface="Calibri"/>
              <a:sym typeface="Calibri"/>
            </a:endParaRPr>
          </a:p>
        </p:txBody>
      </p:sp>
      <p:sp>
        <p:nvSpPr>
          <p:cNvPr id="149" name="Google Shape;149;p4"/>
          <p:cNvSpPr txBox="1"/>
          <p:nvPr/>
        </p:nvSpPr>
        <p:spPr>
          <a:xfrm>
            <a:off x="2133601" y="4844183"/>
            <a:ext cx="88417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Lato"/>
                <a:ea typeface="Lato"/>
                <a:cs typeface="Lato"/>
                <a:sym typeface="Lato"/>
              </a:rPr>
              <a:t>Qu’est-ce que représente pour vous la santé environnementale ?</a:t>
            </a:r>
            <a:endParaRPr/>
          </a:p>
        </p:txBody>
      </p:sp>
      <p:pic>
        <p:nvPicPr>
          <p:cNvPr descr="Point d’interrogation avec un remplissage uni" id="150" name="Google Shape;150;p4"/>
          <p:cNvPicPr preferRelativeResize="0"/>
          <p:nvPr/>
        </p:nvPicPr>
        <p:blipFill rotWithShape="1">
          <a:blip r:embed="rId3">
            <a:alphaModFix/>
          </a:blip>
          <a:srcRect b="0" l="0" r="0" t="0"/>
          <a:stretch/>
        </p:blipFill>
        <p:spPr>
          <a:xfrm>
            <a:off x="4884421" y="2217421"/>
            <a:ext cx="2423160" cy="2423160"/>
          </a:xfrm>
          <a:prstGeom prst="rect">
            <a:avLst/>
          </a:prstGeom>
          <a:noFill/>
          <a:ln>
            <a:noFill/>
          </a:ln>
        </p:spPr>
      </p:pic>
      <p:sp>
        <p:nvSpPr>
          <p:cNvPr id="151" name="Google Shape;151;p4"/>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
        <p:nvSpPr>
          <p:cNvPr id="152" name="Google Shape;152;p4"/>
          <p:cNvSpPr txBox="1"/>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fr-FR" sz="1600">
                <a:solidFill>
                  <a:srgbClr val="FFFFFF"/>
                </a:solidFill>
                <a:latin typeface="Lato"/>
                <a:ea typeface="Lato"/>
                <a:cs typeface="Lato"/>
                <a:sym typeface="Lato"/>
              </a:rPr>
              <a:t>‹#›</a:t>
            </a:fld>
            <a:endParaRPr b="0" i="0" sz="1600">
              <a:solidFill>
                <a:srgbClr val="FFFFFF"/>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3" name="Shape 703"/>
        <p:cNvGrpSpPr/>
        <p:nvPr/>
      </p:nvGrpSpPr>
      <p:grpSpPr>
        <a:xfrm>
          <a:off x="0" y="0"/>
          <a:ext cx="0" cy="0"/>
          <a:chOff x="0" y="0"/>
          <a:chExt cx="0" cy="0"/>
        </a:xfrm>
      </p:grpSpPr>
      <p:sp>
        <p:nvSpPr>
          <p:cNvPr id="704" name="Google Shape;704;p40"/>
          <p:cNvSpPr txBox="1"/>
          <p:nvPr>
            <p:ph type="title"/>
          </p:nvPr>
        </p:nvSpPr>
        <p:spPr>
          <a:xfrm>
            <a:off x="0" y="371216"/>
            <a:ext cx="11230421" cy="4310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Pollution physique</a:t>
            </a:r>
            <a:endParaRPr/>
          </a:p>
        </p:txBody>
      </p:sp>
      <p:sp>
        <p:nvSpPr>
          <p:cNvPr id="705" name="Google Shape;705;p40"/>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706" name="Google Shape;706;p40"/>
          <p:cNvSpPr txBox="1"/>
          <p:nvPr/>
        </p:nvSpPr>
        <p:spPr>
          <a:xfrm>
            <a:off x="4007199" y="1714677"/>
            <a:ext cx="3817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Calibri"/>
                <a:ea typeface="Calibri"/>
                <a:cs typeface="Calibri"/>
                <a:sym typeface="Calibri"/>
              </a:rPr>
              <a:t>Bouches de ventilation empoussiérées</a:t>
            </a:r>
            <a:endParaRPr/>
          </a:p>
        </p:txBody>
      </p:sp>
      <p:pic>
        <p:nvPicPr>
          <p:cNvPr descr="Une image contenant cercle, assiette, mur, intérieur&#10;&#10;Description générée automatiquement" id="707" name="Google Shape;707;p40"/>
          <p:cNvPicPr preferRelativeResize="0"/>
          <p:nvPr/>
        </p:nvPicPr>
        <p:blipFill rotWithShape="1">
          <a:blip r:embed="rId3">
            <a:alphaModFix/>
          </a:blip>
          <a:srcRect b="50640" l="21082" r="22579" t="16533"/>
          <a:stretch/>
        </p:blipFill>
        <p:spPr>
          <a:xfrm>
            <a:off x="253225" y="2084010"/>
            <a:ext cx="2270519" cy="1763922"/>
          </a:xfrm>
          <a:prstGeom prst="rect">
            <a:avLst/>
          </a:prstGeom>
          <a:noFill/>
          <a:ln>
            <a:noFill/>
          </a:ln>
        </p:spPr>
      </p:pic>
      <p:pic>
        <p:nvPicPr>
          <p:cNvPr descr="Une image contenant ligne, carré, Rectangle, Parallèle&#10;&#10;Description générée automatiquement" id="708" name="Google Shape;708;p40"/>
          <p:cNvPicPr preferRelativeResize="0"/>
          <p:nvPr/>
        </p:nvPicPr>
        <p:blipFill rotWithShape="1">
          <a:blip r:embed="rId4">
            <a:alphaModFix/>
          </a:blip>
          <a:srcRect b="60889" l="15867" r="31511" t="11698"/>
          <a:stretch/>
        </p:blipFill>
        <p:spPr>
          <a:xfrm>
            <a:off x="2888269" y="2092546"/>
            <a:ext cx="3207731" cy="2228070"/>
          </a:xfrm>
          <a:prstGeom prst="rect">
            <a:avLst/>
          </a:prstGeom>
          <a:noFill/>
          <a:ln>
            <a:noFill/>
          </a:ln>
        </p:spPr>
      </p:pic>
      <p:pic>
        <p:nvPicPr>
          <p:cNvPr descr="Une image contenant mur, Rectangle, art, intérieur&#10;&#10;Description générée automatiquement" id="709" name="Google Shape;709;p40"/>
          <p:cNvPicPr preferRelativeResize="0"/>
          <p:nvPr/>
        </p:nvPicPr>
        <p:blipFill rotWithShape="1">
          <a:blip r:embed="rId5">
            <a:alphaModFix/>
          </a:blip>
          <a:srcRect b="56498" l="21081" r="11363" t="5413"/>
          <a:stretch/>
        </p:blipFill>
        <p:spPr>
          <a:xfrm>
            <a:off x="2883258" y="4492151"/>
            <a:ext cx="2653245" cy="1994633"/>
          </a:xfrm>
          <a:prstGeom prst="rect">
            <a:avLst/>
          </a:prstGeom>
          <a:noFill/>
          <a:ln>
            <a:noFill/>
          </a:ln>
        </p:spPr>
      </p:pic>
      <p:pic>
        <p:nvPicPr>
          <p:cNvPr descr="Une image contenant mur, cercle, intérieur, art&#10;&#10;Description générée automatiquement" id="710" name="Google Shape;710;p40"/>
          <p:cNvPicPr preferRelativeResize="0"/>
          <p:nvPr/>
        </p:nvPicPr>
        <p:blipFill rotWithShape="1">
          <a:blip r:embed="rId6">
            <a:alphaModFix/>
          </a:blip>
          <a:srcRect b="46133" l="16341" r="18711" t="19634"/>
          <a:stretch/>
        </p:blipFill>
        <p:spPr>
          <a:xfrm>
            <a:off x="277610" y="4111477"/>
            <a:ext cx="2246134" cy="1578499"/>
          </a:xfrm>
          <a:prstGeom prst="rect">
            <a:avLst/>
          </a:prstGeom>
          <a:noFill/>
          <a:ln>
            <a:noFill/>
          </a:ln>
        </p:spPr>
      </p:pic>
      <p:pic>
        <p:nvPicPr>
          <p:cNvPr descr="Une image contenant mur, Rectangle, électroménager, climatiseur&#10;&#10;Description générée automatiquement" id="711" name="Google Shape;711;p40"/>
          <p:cNvPicPr preferRelativeResize="0"/>
          <p:nvPr/>
        </p:nvPicPr>
        <p:blipFill rotWithShape="1">
          <a:blip r:embed="rId7">
            <a:alphaModFix/>
          </a:blip>
          <a:srcRect b="35635" l="14682" r="24740" t="15439"/>
          <a:stretch/>
        </p:blipFill>
        <p:spPr>
          <a:xfrm rot="5400000">
            <a:off x="5714686" y="4012001"/>
            <a:ext cx="2589675" cy="2788627"/>
          </a:xfrm>
          <a:prstGeom prst="rect">
            <a:avLst/>
          </a:prstGeom>
          <a:noFill/>
          <a:ln>
            <a:noFill/>
          </a:ln>
        </p:spPr>
      </p:pic>
      <p:sp>
        <p:nvSpPr>
          <p:cNvPr id="712" name="Google Shape;712;p40"/>
          <p:cNvSpPr txBox="1"/>
          <p:nvPr/>
        </p:nvSpPr>
        <p:spPr>
          <a:xfrm>
            <a:off x="9303731" y="2092546"/>
            <a:ext cx="2449082" cy="3754874"/>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Aérer 2x / jour 10 min</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Entretenir les systèmes de ventilation (ex : VMC)</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Réduire l’utilisation des produits chimiques ou, à défaut, refermer les bidons/bouteilles/bacs et aérer pendant le nettoyage</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Rester vigilant aux conditions d’utilisation des produits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6" name="Shape 716"/>
        <p:cNvGrpSpPr/>
        <p:nvPr/>
      </p:nvGrpSpPr>
      <p:grpSpPr>
        <a:xfrm>
          <a:off x="0" y="0"/>
          <a:ext cx="0" cy="0"/>
          <a:chOff x="0" y="0"/>
          <a:chExt cx="0" cy="0"/>
        </a:xfrm>
      </p:grpSpPr>
      <p:sp>
        <p:nvSpPr>
          <p:cNvPr id="717" name="Google Shape;717;p41"/>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t/>
            </a:r>
            <a:endParaRPr/>
          </a:p>
        </p:txBody>
      </p:sp>
      <p:sp>
        <p:nvSpPr>
          <p:cNvPr id="718" name="Google Shape;718;p41"/>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719" name="Google Shape;719;p41"/>
          <p:cNvSpPr/>
          <p:nvPr/>
        </p:nvSpPr>
        <p:spPr>
          <a:xfrm>
            <a:off x="4149213" y="2576052"/>
            <a:ext cx="4463845" cy="3038167"/>
          </a:xfrm>
          <a:prstGeom prst="rect">
            <a:avLst/>
          </a:prstGeom>
          <a:solidFill>
            <a:schemeClr val="accent1"/>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Faire quizz bilan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4" name="Shape 724"/>
        <p:cNvGrpSpPr/>
        <p:nvPr/>
      </p:nvGrpSpPr>
      <p:grpSpPr>
        <a:xfrm>
          <a:off x="0" y="0"/>
          <a:ext cx="0" cy="0"/>
          <a:chOff x="0" y="0"/>
          <a:chExt cx="0" cy="0"/>
        </a:xfrm>
      </p:grpSpPr>
      <p:sp>
        <p:nvSpPr>
          <p:cNvPr id="725" name="Google Shape;725;p42"/>
          <p:cNvSpPr txBox="1"/>
          <p:nvPr>
            <p:ph type="title"/>
          </p:nvPr>
        </p:nvSpPr>
        <p:spPr>
          <a:xfrm>
            <a:off x="0" y="378436"/>
            <a:ext cx="8448939" cy="72494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ato"/>
              <a:buNone/>
            </a:pPr>
            <a:r>
              <a:rPr lang="fr-FR" sz="2700">
                <a:solidFill>
                  <a:schemeClr val="lt1"/>
                </a:solidFill>
                <a:latin typeface="Lato"/>
                <a:ea typeface="Lato"/>
                <a:cs typeface="Lato"/>
                <a:sym typeface="Lato"/>
              </a:rPr>
              <a:t>Quelles</a:t>
            </a:r>
            <a:r>
              <a:rPr lang="fr-FR">
                <a:solidFill>
                  <a:schemeClr val="lt1"/>
                </a:solidFill>
              </a:rPr>
              <a:t> </a:t>
            </a:r>
            <a:r>
              <a:rPr lang="fr-FR" sz="2700">
                <a:solidFill>
                  <a:schemeClr val="lt1"/>
                </a:solidFill>
                <a:latin typeface="Lato"/>
                <a:ea typeface="Lato"/>
                <a:cs typeface="Lato"/>
                <a:sym typeface="Lato"/>
              </a:rPr>
              <a:t>solutions</a:t>
            </a:r>
            <a:r>
              <a:rPr lang="fr-FR">
                <a:solidFill>
                  <a:schemeClr val="lt1"/>
                </a:solidFill>
              </a:rPr>
              <a:t> ?</a:t>
            </a:r>
            <a:br>
              <a:rPr lang="fr-FR">
                <a:solidFill>
                  <a:schemeClr val="lt1"/>
                </a:solidFill>
              </a:rPr>
            </a:br>
            <a:r>
              <a:rPr i="1" lang="fr-FR" sz="2000">
                <a:solidFill>
                  <a:schemeClr val="lt1"/>
                </a:solidFill>
                <a:latin typeface="Lato"/>
                <a:ea typeface="Lato"/>
                <a:cs typeface="Lato"/>
                <a:sym typeface="Lato"/>
              </a:rPr>
              <a:t>Contact</a:t>
            </a:r>
            <a:endParaRPr/>
          </a:p>
        </p:txBody>
      </p:sp>
      <p:pic>
        <p:nvPicPr>
          <p:cNvPr descr="Main contour" id="726" name="Google Shape;726;p42"/>
          <p:cNvPicPr preferRelativeResize="0"/>
          <p:nvPr/>
        </p:nvPicPr>
        <p:blipFill rotWithShape="1">
          <a:blip r:embed="rId3">
            <a:alphaModFix/>
          </a:blip>
          <a:srcRect b="0" l="0" r="0" t="0"/>
          <a:stretch/>
        </p:blipFill>
        <p:spPr>
          <a:xfrm>
            <a:off x="3687564" y="1476375"/>
            <a:ext cx="4427736" cy="4427736"/>
          </a:xfrm>
          <a:prstGeom prst="rect">
            <a:avLst/>
          </a:prstGeom>
          <a:noFill/>
          <a:ln>
            <a:noFill/>
          </a:ln>
        </p:spPr>
      </p:pic>
      <p:sp>
        <p:nvSpPr>
          <p:cNvPr id="727" name="Google Shape;727;p42"/>
          <p:cNvSpPr txBox="1"/>
          <p:nvPr/>
        </p:nvSpPr>
        <p:spPr>
          <a:xfrm>
            <a:off x="5203717" y="5771678"/>
            <a:ext cx="247036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000">
                <a:solidFill>
                  <a:schemeClr val="dk1"/>
                </a:solidFill>
                <a:latin typeface="Lato"/>
                <a:ea typeface="Lato"/>
                <a:cs typeface="Lato"/>
                <a:sym typeface="Lato"/>
              </a:rPr>
              <a:t>Contact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2" name="Shape 732"/>
        <p:cNvGrpSpPr/>
        <p:nvPr/>
      </p:nvGrpSpPr>
      <p:grpSpPr>
        <a:xfrm>
          <a:off x="0" y="0"/>
          <a:ext cx="0" cy="0"/>
          <a:chOff x="0" y="0"/>
          <a:chExt cx="0" cy="0"/>
        </a:xfrm>
      </p:grpSpPr>
      <p:sp>
        <p:nvSpPr>
          <p:cNvPr id="733" name="Google Shape;733;p43"/>
          <p:cNvSpPr/>
          <p:nvPr/>
        </p:nvSpPr>
        <p:spPr>
          <a:xfrm>
            <a:off x="0" y="6264021"/>
            <a:ext cx="11537245" cy="282222"/>
          </a:xfrm>
          <a:custGeom>
            <a:rect b="b" l="l" r="r" t="t"/>
            <a:pathLst>
              <a:path extrusionOk="0" h="282222" w="11537245">
                <a:moveTo>
                  <a:pt x="0" y="0"/>
                </a:moveTo>
                <a:lnTo>
                  <a:pt x="11401778" y="0"/>
                </a:lnTo>
                <a:lnTo>
                  <a:pt x="11537245" y="282222"/>
                </a:lnTo>
                <a:lnTo>
                  <a:pt x="0" y="282222"/>
                </a:lnTo>
                <a:lnTo>
                  <a:pt x="0" y="0"/>
                </a:lnTo>
                <a:close/>
              </a:path>
            </a:pathLst>
          </a:custGeom>
          <a:solidFill>
            <a:srgbClr val="00ACA4"/>
          </a:solidFill>
          <a:ln>
            <a:noFill/>
          </a:ln>
        </p:spPr>
        <p:txBody>
          <a:bodyPr anchorCtr="0" anchor="ctr" bIns="45700" lIns="468000" spcFirstLastPara="1" rIns="90000" wrap="square" tIns="45700">
            <a:noAutofit/>
          </a:bodyPr>
          <a:lstStyle/>
          <a:p>
            <a:pPr indent="0" lvl="0" marL="0" marR="0" rtl="0" algn="l">
              <a:spcBef>
                <a:spcPts val="0"/>
              </a:spcBef>
              <a:spcAft>
                <a:spcPts val="0"/>
              </a:spcAft>
              <a:buNone/>
            </a:pPr>
            <a:r>
              <a:t/>
            </a:r>
            <a:endParaRPr sz="1200">
              <a:solidFill>
                <a:schemeClr val="lt1"/>
              </a:solidFill>
              <a:latin typeface="Calibri"/>
              <a:ea typeface="Calibri"/>
              <a:cs typeface="Calibri"/>
              <a:sym typeface="Calibri"/>
            </a:endParaRPr>
          </a:p>
        </p:txBody>
      </p:sp>
      <p:pic>
        <p:nvPicPr>
          <p:cNvPr descr="La pin-up qui lit: Des huiles essentielles CANCERIGENES 😱" id="734" name="Google Shape;734;p43"/>
          <p:cNvPicPr preferRelativeResize="0"/>
          <p:nvPr/>
        </p:nvPicPr>
        <p:blipFill rotWithShape="1">
          <a:blip r:embed="rId3">
            <a:alphaModFix/>
          </a:blip>
          <a:srcRect b="0" l="0" r="0" t="0"/>
          <a:stretch/>
        </p:blipFill>
        <p:spPr>
          <a:xfrm>
            <a:off x="6948670" y="2174786"/>
            <a:ext cx="4790374" cy="4314033"/>
          </a:xfrm>
          <a:prstGeom prst="rect">
            <a:avLst/>
          </a:prstGeom>
          <a:noFill/>
          <a:ln>
            <a:noFill/>
          </a:ln>
        </p:spPr>
      </p:pic>
      <p:sp>
        <p:nvSpPr>
          <p:cNvPr id="735" name="Google Shape;735;p43"/>
          <p:cNvSpPr txBox="1"/>
          <p:nvPr/>
        </p:nvSpPr>
        <p:spPr>
          <a:xfrm>
            <a:off x="5178816" y="1610820"/>
            <a:ext cx="33219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Calibri"/>
                <a:ea typeface="Calibri"/>
                <a:cs typeface="Calibri"/>
                <a:sym typeface="Calibri"/>
              </a:rPr>
              <a:t>Allégations trompeuses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pic>
        <p:nvPicPr>
          <p:cNvPr descr="Avertissement avec un remplissage uni" id="736" name="Google Shape;736;p43"/>
          <p:cNvPicPr preferRelativeResize="0"/>
          <p:nvPr/>
        </p:nvPicPr>
        <p:blipFill rotWithShape="1">
          <a:blip r:embed="rId4">
            <a:alphaModFix/>
          </a:blip>
          <a:srcRect b="0" l="0" r="0" t="0"/>
          <a:stretch/>
        </p:blipFill>
        <p:spPr>
          <a:xfrm>
            <a:off x="4183157" y="1133611"/>
            <a:ext cx="995659" cy="995659"/>
          </a:xfrm>
          <a:prstGeom prst="rect">
            <a:avLst/>
          </a:prstGeom>
          <a:noFill/>
          <a:ln>
            <a:noFill/>
          </a:ln>
        </p:spPr>
      </p:pic>
      <p:pic>
        <p:nvPicPr>
          <p:cNvPr descr="La pin-up qui lit: Des huiles essentielles CANCERIGENES 😱" id="737" name="Google Shape;737;p43"/>
          <p:cNvPicPr preferRelativeResize="0"/>
          <p:nvPr/>
        </p:nvPicPr>
        <p:blipFill rotWithShape="1">
          <a:blip r:embed="rId5">
            <a:alphaModFix/>
          </a:blip>
          <a:srcRect b="0" l="0" r="0" t="0"/>
          <a:stretch/>
        </p:blipFill>
        <p:spPr>
          <a:xfrm>
            <a:off x="856616" y="2168489"/>
            <a:ext cx="4912006" cy="4292044"/>
          </a:xfrm>
          <a:prstGeom prst="rect">
            <a:avLst/>
          </a:prstGeom>
          <a:noFill/>
          <a:ln>
            <a:noFill/>
          </a:ln>
        </p:spPr>
      </p:pic>
      <p:pic>
        <p:nvPicPr>
          <p:cNvPr id="738" name="Google Shape;738;p43"/>
          <p:cNvPicPr preferRelativeResize="0"/>
          <p:nvPr/>
        </p:nvPicPr>
        <p:blipFill rotWithShape="1">
          <a:blip r:embed="rId6">
            <a:alphaModFix/>
          </a:blip>
          <a:srcRect b="0" l="0" r="0" t="0"/>
          <a:stretch/>
        </p:blipFill>
        <p:spPr>
          <a:xfrm>
            <a:off x="373266" y="3002243"/>
            <a:ext cx="807790" cy="426757"/>
          </a:xfrm>
          <a:prstGeom prst="rect">
            <a:avLst/>
          </a:prstGeom>
          <a:noFill/>
          <a:ln>
            <a:noFill/>
          </a:ln>
        </p:spPr>
      </p:pic>
      <p:sp>
        <p:nvSpPr>
          <p:cNvPr id="739" name="Google Shape;739;p43"/>
          <p:cNvSpPr/>
          <p:nvPr/>
        </p:nvSpPr>
        <p:spPr>
          <a:xfrm>
            <a:off x="1354238" y="4331802"/>
            <a:ext cx="544010" cy="390669"/>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40" name="Google Shape;740;p43"/>
          <p:cNvCxnSpPr>
            <a:endCxn id="738" idx="2"/>
          </p:cNvCxnSpPr>
          <p:nvPr/>
        </p:nvCxnSpPr>
        <p:spPr>
          <a:xfrm rot="10800000">
            <a:off x="777161" y="3429000"/>
            <a:ext cx="577200" cy="902700"/>
          </a:xfrm>
          <a:prstGeom prst="straightConnector1">
            <a:avLst/>
          </a:prstGeom>
          <a:noFill/>
          <a:ln cap="flat" cmpd="sng" w="38100">
            <a:solidFill>
              <a:srgbClr val="FF0000"/>
            </a:solidFill>
            <a:prstDash val="solid"/>
            <a:miter lim="800000"/>
            <a:headEnd len="sm" w="sm" type="none"/>
            <a:tailEnd len="sm" w="sm" type="none"/>
          </a:ln>
        </p:spPr>
      </p:cxnSp>
      <p:sp>
        <p:nvSpPr>
          <p:cNvPr id="741" name="Google Shape;741;p43"/>
          <p:cNvSpPr/>
          <p:nvPr/>
        </p:nvSpPr>
        <p:spPr>
          <a:xfrm>
            <a:off x="2490486" y="4907243"/>
            <a:ext cx="544010" cy="390669"/>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43"/>
          <p:cNvSpPr/>
          <p:nvPr/>
        </p:nvSpPr>
        <p:spPr>
          <a:xfrm>
            <a:off x="3585544" y="5037078"/>
            <a:ext cx="544010" cy="390669"/>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43" name="Google Shape;743;p43"/>
          <p:cNvCxnSpPr>
            <a:stCxn id="742" idx="0"/>
            <a:endCxn id="744" idx="4"/>
          </p:cNvCxnSpPr>
          <p:nvPr/>
        </p:nvCxnSpPr>
        <p:spPr>
          <a:xfrm rot="10800000">
            <a:off x="3496349" y="2817678"/>
            <a:ext cx="361200" cy="2219400"/>
          </a:xfrm>
          <a:prstGeom prst="straightConnector1">
            <a:avLst/>
          </a:prstGeom>
          <a:noFill/>
          <a:ln cap="flat" cmpd="sng" w="38100">
            <a:solidFill>
              <a:srgbClr val="FF0000"/>
            </a:solidFill>
            <a:prstDash val="solid"/>
            <a:miter lim="800000"/>
            <a:headEnd len="sm" w="sm" type="none"/>
            <a:tailEnd len="sm" w="sm" type="none"/>
          </a:ln>
        </p:spPr>
      </p:cxnSp>
      <p:sp>
        <p:nvSpPr>
          <p:cNvPr id="744" name="Google Shape;744;p43"/>
          <p:cNvSpPr/>
          <p:nvPr/>
        </p:nvSpPr>
        <p:spPr>
          <a:xfrm>
            <a:off x="2853784" y="2129270"/>
            <a:ext cx="1285360" cy="688440"/>
          </a:xfrm>
          <a:prstGeom prst="ellipse">
            <a:avLst/>
          </a:prstGeom>
          <a:solidFill>
            <a:srgbClr val="A9D079"/>
          </a:solidFill>
          <a:ln cap="flat" cmpd="sng" w="12700">
            <a:solidFill>
              <a:srgbClr val="A9D07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45" name="Google Shape;745;p43"/>
          <p:cNvCxnSpPr>
            <a:stCxn id="741" idx="0"/>
            <a:endCxn id="744" idx="4"/>
          </p:cNvCxnSpPr>
          <p:nvPr/>
        </p:nvCxnSpPr>
        <p:spPr>
          <a:xfrm flipH="1" rot="10800000">
            <a:off x="2762491" y="2817743"/>
            <a:ext cx="734100" cy="2089500"/>
          </a:xfrm>
          <a:prstGeom prst="straightConnector1">
            <a:avLst/>
          </a:prstGeom>
          <a:noFill/>
          <a:ln cap="flat" cmpd="sng" w="38100">
            <a:solidFill>
              <a:srgbClr val="FF0000"/>
            </a:solidFill>
            <a:prstDash val="solid"/>
            <a:miter lim="800000"/>
            <a:headEnd len="sm" w="sm" type="none"/>
            <a:tailEnd len="sm" w="sm" type="none"/>
          </a:ln>
        </p:spPr>
      </p:cxnSp>
      <p:pic>
        <p:nvPicPr>
          <p:cNvPr descr="La pin-up qui lit: Des huiles essentielles CANCERIGENES 😱" id="746" name="Google Shape;746;p43"/>
          <p:cNvPicPr preferRelativeResize="0"/>
          <p:nvPr/>
        </p:nvPicPr>
        <p:blipFill rotWithShape="1">
          <a:blip r:embed="rId3">
            <a:alphaModFix/>
          </a:blip>
          <a:srcRect b="17913" l="63185" r="23043" t="67686"/>
          <a:stretch/>
        </p:blipFill>
        <p:spPr>
          <a:xfrm>
            <a:off x="8927923" y="1195520"/>
            <a:ext cx="1505749" cy="1417717"/>
          </a:xfrm>
          <a:prstGeom prst="rect">
            <a:avLst/>
          </a:prstGeom>
          <a:noFill/>
          <a:ln>
            <a:noFill/>
          </a:ln>
        </p:spPr>
      </p:pic>
      <p:sp>
        <p:nvSpPr>
          <p:cNvPr id="747" name="Google Shape;747;p43"/>
          <p:cNvSpPr/>
          <p:nvPr/>
        </p:nvSpPr>
        <p:spPr>
          <a:xfrm>
            <a:off x="9924386" y="5246446"/>
            <a:ext cx="782196" cy="430068"/>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43"/>
          <p:cNvSpPr/>
          <p:nvPr/>
        </p:nvSpPr>
        <p:spPr>
          <a:xfrm>
            <a:off x="8079129" y="5329396"/>
            <a:ext cx="511216" cy="347118"/>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749" name="Google Shape;749;p43"/>
          <p:cNvCxnSpPr>
            <a:endCxn id="746" idx="2"/>
          </p:cNvCxnSpPr>
          <p:nvPr/>
        </p:nvCxnSpPr>
        <p:spPr>
          <a:xfrm flipH="1" rot="10800000">
            <a:off x="8334698" y="2613237"/>
            <a:ext cx="1346100" cy="2794500"/>
          </a:xfrm>
          <a:prstGeom prst="straightConnector1">
            <a:avLst/>
          </a:prstGeom>
          <a:noFill/>
          <a:ln cap="flat" cmpd="sng" w="38100">
            <a:solidFill>
              <a:srgbClr val="FF0000"/>
            </a:solidFill>
            <a:prstDash val="solid"/>
            <a:miter lim="800000"/>
            <a:headEnd len="sm" w="sm" type="none"/>
            <a:tailEnd len="sm" w="sm" type="none"/>
          </a:ln>
        </p:spPr>
      </p:cxnSp>
      <p:cxnSp>
        <p:nvCxnSpPr>
          <p:cNvPr id="750" name="Google Shape;750;p43"/>
          <p:cNvCxnSpPr>
            <a:stCxn id="747" idx="0"/>
            <a:endCxn id="746" idx="2"/>
          </p:cNvCxnSpPr>
          <p:nvPr/>
        </p:nvCxnSpPr>
        <p:spPr>
          <a:xfrm rot="10800000">
            <a:off x="9680684" y="2613346"/>
            <a:ext cx="634800" cy="2633100"/>
          </a:xfrm>
          <a:prstGeom prst="straightConnector1">
            <a:avLst/>
          </a:prstGeom>
          <a:noFill/>
          <a:ln cap="flat" cmpd="sng" w="38100">
            <a:solidFill>
              <a:srgbClr val="FF0000"/>
            </a:solidFill>
            <a:prstDash val="solid"/>
            <a:miter lim="800000"/>
            <a:headEnd len="sm" w="sm" type="none"/>
            <a:tailEnd len="sm" w="sm" type="none"/>
          </a:ln>
        </p:spPr>
      </p:cxnSp>
      <p:sp>
        <p:nvSpPr>
          <p:cNvPr id="751" name="Google Shape;751;p43"/>
          <p:cNvSpPr/>
          <p:nvPr/>
        </p:nvSpPr>
        <p:spPr>
          <a:xfrm>
            <a:off x="1485418" y="5582184"/>
            <a:ext cx="544010" cy="390669"/>
          </a:xfrm>
          <a:prstGeom prst="rect">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s labels | Bio mon choix" id="752" name="Google Shape;752;p43"/>
          <p:cNvPicPr preferRelativeResize="0"/>
          <p:nvPr/>
        </p:nvPicPr>
        <p:blipFill rotWithShape="1">
          <a:blip r:embed="rId7">
            <a:alphaModFix/>
          </a:blip>
          <a:srcRect b="0" l="0" r="0" t="0"/>
          <a:stretch/>
        </p:blipFill>
        <p:spPr>
          <a:xfrm>
            <a:off x="181447" y="4911808"/>
            <a:ext cx="738741" cy="738741"/>
          </a:xfrm>
          <a:prstGeom prst="rect">
            <a:avLst/>
          </a:prstGeom>
          <a:noFill/>
          <a:ln>
            <a:noFill/>
          </a:ln>
        </p:spPr>
      </p:pic>
      <p:cxnSp>
        <p:nvCxnSpPr>
          <p:cNvPr id="753" name="Google Shape;753;p43"/>
          <p:cNvCxnSpPr/>
          <p:nvPr/>
        </p:nvCxnSpPr>
        <p:spPr>
          <a:xfrm rot="10800000">
            <a:off x="948992" y="5407847"/>
            <a:ext cx="557857" cy="481601"/>
          </a:xfrm>
          <a:prstGeom prst="straightConnector1">
            <a:avLst/>
          </a:prstGeom>
          <a:noFill/>
          <a:ln cap="flat" cmpd="sng" w="38100">
            <a:solidFill>
              <a:srgbClr val="FF0000"/>
            </a:solidFill>
            <a:prstDash val="solid"/>
            <a:miter lim="800000"/>
            <a:headEnd len="sm" w="sm" type="none"/>
            <a:tailEnd len="sm" w="sm" type="none"/>
          </a:ln>
        </p:spPr>
      </p:cxnSp>
      <p:sp>
        <p:nvSpPr>
          <p:cNvPr id="754" name="Google Shape;754;p4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9" name="Shape 759"/>
        <p:cNvGrpSpPr/>
        <p:nvPr/>
      </p:nvGrpSpPr>
      <p:grpSpPr>
        <a:xfrm>
          <a:off x="0" y="0"/>
          <a:ext cx="0" cy="0"/>
          <a:chOff x="0" y="0"/>
          <a:chExt cx="0" cy="0"/>
        </a:xfrm>
      </p:grpSpPr>
      <p:pic>
        <p:nvPicPr>
          <p:cNvPr descr="Main contour" id="760" name="Google Shape;760;p44"/>
          <p:cNvPicPr preferRelativeResize="0"/>
          <p:nvPr/>
        </p:nvPicPr>
        <p:blipFill rotWithShape="1">
          <a:blip r:embed="rId3">
            <a:alphaModFix/>
          </a:blip>
          <a:srcRect b="0" l="0" r="0" t="0"/>
          <a:stretch/>
        </p:blipFill>
        <p:spPr>
          <a:xfrm>
            <a:off x="3687564" y="1476375"/>
            <a:ext cx="4427736" cy="4427736"/>
          </a:xfrm>
          <a:prstGeom prst="rect">
            <a:avLst/>
          </a:prstGeom>
          <a:noFill/>
          <a:ln>
            <a:noFill/>
          </a:ln>
        </p:spPr>
      </p:pic>
      <p:sp>
        <p:nvSpPr>
          <p:cNvPr id="761" name="Google Shape;761;p44"/>
          <p:cNvSpPr txBox="1"/>
          <p:nvPr/>
        </p:nvSpPr>
        <p:spPr>
          <a:xfrm>
            <a:off x="5203717" y="5771678"/>
            <a:ext cx="247036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000">
                <a:solidFill>
                  <a:schemeClr val="dk1"/>
                </a:solidFill>
                <a:latin typeface="Lato"/>
                <a:ea typeface="Lato"/>
                <a:cs typeface="Lato"/>
                <a:sym typeface="Lato"/>
              </a:rPr>
              <a:t>Contact</a:t>
            </a:r>
            <a:endParaRPr/>
          </a:p>
        </p:txBody>
      </p:sp>
      <p:pic>
        <p:nvPicPr>
          <p:cNvPr id="762" name="Google Shape;762;p44"/>
          <p:cNvPicPr preferRelativeResize="0"/>
          <p:nvPr/>
        </p:nvPicPr>
        <p:blipFill rotWithShape="1">
          <a:blip r:embed="rId4">
            <a:alphaModFix/>
          </a:blip>
          <a:srcRect b="7301" l="27427" r="11071" t="18031"/>
          <a:stretch/>
        </p:blipFill>
        <p:spPr>
          <a:xfrm>
            <a:off x="1201783" y="-11153"/>
            <a:ext cx="10058400" cy="686915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7" name="Shape 767"/>
        <p:cNvGrpSpPr/>
        <p:nvPr/>
      </p:nvGrpSpPr>
      <p:grpSpPr>
        <a:xfrm>
          <a:off x="0" y="0"/>
          <a:ext cx="0" cy="0"/>
          <a:chOff x="0" y="0"/>
          <a:chExt cx="0" cy="0"/>
        </a:xfrm>
      </p:grpSpPr>
      <p:pic>
        <p:nvPicPr>
          <p:cNvPr descr="Main contour" id="768" name="Google Shape;768;p45"/>
          <p:cNvPicPr preferRelativeResize="0"/>
          <p:nvPr/>
        </p:nvPicPr>
        <p:blipFill rotWithShape="1">
          <a:blip r:embed="rId3">
            <a:alphaModFix/>
          </a:blip>
          <a:srcRect b="0" l="0" r="0" t="0"/>
          <a:stretch/>
        </p:blipFill>
        <p:spPr>
          <a:xfrm>
            <a:off x="3687564" y="1476375"/>
            <a:ext cx="4427736" cy="4427736"/>
          </a:xfrm>
          <a:prstGeom prst="rect">
            <a:avLst/>
          </a:prstGeom>
          <a:noFill/>
          <a:ln>
            <a:noFill/>
          </a:ln>
        </p:spPr>
      </p:pic>
      <p:sp>
        <p:nvSpPr>
          <p:cNvPr id="769" name="Google Shape;769;p45"/>
          <p:cNvSpPr txBox="1"/>
          <p:nvPr/>
        </p:nvSpPr>
        <p:spPr>
          <a:xfrm>
            <a:off x="5203717" y="5771678"/>
            <a:ext cx="247036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4000">
                <a:solidFill>
                  <a:schemeClr val="dk1"/>
                </a:solidFill>
                <a:latin typeface="Lato"/>
                <a:ea typeface="Lato"/>
                <a:cs typeface="Lato"/>
                <a:sym typeface="Lato"/>
              </a:rPr>
              <a:t>Contact</a:t>
            </a:r>
            <a:endParaRPr/>
          </a:p>
        </p:txBody>
      </p:sp>
      <p:pic>
        <p:nvPicPr>
          <p:cNvPr id="770" name="Google Shape;770;p45"/>
          <p:cNvPicPr preferRelativeResize="0"/>
          <p:nvPr/>
        </p:nvPicPr>
        <p:blipFill rotWithShape="1">
          <a:blip r:embed="rId4">
            <a:alphaModFix/>
          </a:blip>
          <a:srcRect b="3630" l="7643" r="23960" t="11616"/>
          <a:stretch/>
        </p:blipFill>
        <p:spPr>
          <a:xfrm>
            <a:off x="678320" y="0"/>
            <a:ext cx="9850860" cy="6866156"/>
          </a:xfrm>
          <a:prstGeom prst="rect">
            <a:avLst/>
          </a:prstGeom>
          <a:noFill/>
          <a:ln>
            <a:noFill/>
          </a:ln>
        </p:spPr>
      </p:pic>
      <p:sp>
        <p:nvSpPr>
          <p:cNvPr id="771" name="Google Shape;771;p45"/>
          <p:cNvSpPr/>
          <p:nvPr/>
        </p:nvSpPr>
        <p:spPr>
          <a:xfrm>
            <a:off x="12411075" y="133350"/>
            <a:ext cx="2076450" cy="1143000"/>
          </a:xfrm>
          <a:prstGeom prst="rect">
            <a:avLst/>
          </a:prstGeom>
          <a:solidFill>
            <a:srgbClr val="FF0000"/>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Mettre à jour car plus CMR et donc plus rouge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6" name="Shape 776"/>
        <p:cNvGrpSpPr/>
        <p:nvPr/>
      </p:nvGrpSpPr>
      <p:grpSpPr>
        <a:xfrm>
          <a:off x="0" y="0"/>
          <a:ext cx="0" cy="0"/>
          <a:chOff x="0" y="0"/>
          <a:chExt cx="0" cy="0"/>
        </a:xfrm>
      </p:grpSpPr>
      <p:pic>
        <p:nvPicPr>
          <p:cNvPr id="777" name="Google Shape;777;p46"/>
          <p:cNvPicPr preferRelativeResize="0"/>
          <p:nvPr/>
        </p:nvPicPr>
        <p:blipFill rotWithShape="1">
          <a:blip r:embed="rId3">
            <a:alphaModFix/>
          </a:blip>
          <a:srcRect b="6929" l="27548" r="11187" t="17823"/>
          <a:stretch/>
        </p:blipFill>
        <p:spPr>
          <a:xfrm>
            <a:off x="787651" y="0"/>
            <a:ext cx="9922598" cy="6855613"/>
          </a:xfrm>
          <a:prstGeom prst="rect">
            <a:avLst/>
          </a:prstGeom>
          <a:noFill/>
          <a:ln>
            <a:noFill/>
          </a:ln>
        </p:spPr>
      </p:pic>
      <p:sp>
        <p:nvSpPr>
          <p:cNvPr id="778" name="Google Shape;778;p46"/>
          <p:cNvSpPr txBox="1"/>
          <p:nvPr/>
        </p:nvSpPr>
        <p:spPr>
          <a:xfrm>
            <a:off x="9585602" y="2951042"/>
            <a:ext cx="2449082" cy="3539430"/>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S’interroger sur la nécessité du produit</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Méthode SSR :</a:t>
            </a:r>
            <a:endParaRPr/>
          </a:p>
          <a:p>
            <a:pPr indent="0" lvl="0" marL="0" marR="0" rtl="0" algn="l">
              <a:spcBef>
                <a:spcPts val="0"/>
              </a:spcBef>
              <a:spcAft>
                <a:spcPts val="0"/>
              </a:spcAft>
              <a:buNone/>
            </a:pPr>
            <a:r>
              <a:rPr lang="fr-FR" sz="1400">
                <a:solidFill>
                  <a:srgbClr val="00B050"/>
                </a:solidFill>
                <a:latin typeface="Lato"/>
                <a:ea typeface="Lato"/>
                <a:cs typeface="Lato"/>
                <a:sym typeface="Lato"/>
              </a:rPr>
              <a:t>        S : Supprimer </a:t>
            </a:r>
            <a:endParaRPr/>
          </a:p>
          <a:p>
            <a:pPr indent="0" lvl="0" marL="0" marR="0" rtl="0" algn="l">
              <a:spcBef>
                <a:spcPts val="0"/>
              </a:spcBef>
              <a:spcAft>
                <a:spcPts val="0"/>
              </a:spcAft>
              <a:buNone/>
            </a:pPr>
            <a:r>
              <a:rPr lang="fr-FR" sz="1400">
                <a:solidFill>
                  <a:srgbClr val="00B050"/>
                </a:solidFill>
                <a:latin typeface="Lato"/>
                <a:ea typeface="Lato"/>
                <a:cs typeface="Lato"/>
                <a:sym typeface="Lato"/>
              </a:rPr>
              <a:t>        S : Substituer</a:t>
            </a:r>
            <a:endParaRPr/>
          </a:p>
          <a:p>
            <a:pPr indent="0" lvl="0" marL="0" marR="0" rtl="0" algn="l">
              <a:spcBef>
                <a:spcPts val="0"/>
              </a:spcBef>
              <a:spcAft>
                <a:spcPts val="0"/>
              </a:spcAft>
              <a:buNone/>
            </a:pPr>
            <a:r>
              <a:rPr lang="fr-FR" sz="1400">
                <a:solidFill>
                  <a:srgbClr val="00B050"/>
                </a:solidFill>
                <a:latin typeface="Lato"/>
                <a:ea typeface="Lato"/>
                <a:cs typeface="Lato"/>
                <a:sym typeface="Lato"/>
              </a:rPr>
              <a:t>        R : Réduire</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Favoriser une liste courte d’ingrédients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Lire attentivement les éléments d’emballages et les ingrédients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3" name="Shape 783"/>
        <p:cNvGrpSpPr/>
        <p:nvPr/>
      </p:nvGrpSpPr>
      <p:grpSpPr>
        <a:xfrm>
          <a:off x="0" y="0"/>
          <a:ext cx="0" cy="0"/>
          <a:chOff x="0" y="0"/>
          <a:chExt cx="0" cy="0"/>
        </a:xfrm>
      </p:grpSpPr>
      <p:sp>
        <p:nvSpPr>
          <p:cNvPr id="784" name="Google Shape;784;p47"/>
          <p:cNvSpPr txBox="1"/>
          <p:nvPr>
            <p:ph type="title"/>
          </p:nvPr>
        </p:nvSpPr>
        <p:spPr>
          <a:xfrm>
            <a:off x="0" y="373225"/>
            <a:ext cx="2984984" cy="9511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Les couches</a:t>
            </a:r>
            <a:br>
              <a:rPr lang="fr-FR" sz="2400">
                <a:latin typeface="Lato"/>
                <a:ea typeface="Lato"/>
                <a:cs typeface="Lato"/>
                <a:sym typeface="Lato"/>
              </a:rPr>
            </a:br>
            <a:endParaRPr sz="2400">
              <a:latin typeface="Lato"/>
              <a:ea typeface="Lato"/>
              <a:cs typeface="Lato"/>
              <a:sym typeface="Lato"/>
            </a:endParaRPr>
          </a:p>
        </p:txBody>
      </p:sp>
      <p:sp>
        <p:nvSpPr>
          <p:cNvPr id="785" name="Google Shape;785;p47"/>
          <p:cNvSpPr txBox="1"/>
          <p:nvPr>
            <p:ph idx="1" type="body"/>
          </p:nvPr>
        </p:nvSpPr>
        <p:spPr>
          <a:xfrm>
            <a:off x="609600" y="2043404"/>
            <a:ext cx="8278368" cy="46774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r-FR"/>
              <a:t>Astuces :</a:t>
            </a:r>
            <a:endParaRPr/>
          </a:p>
          <a:p>
            <a:pPr indent="-228600" lvl="0" marL="228600" rtl="0" algn="l">
              <a:lnSpc>
                <a:spcPct val="90000"/>
              </a:lnSpc>
              <a:spcBef>
                <a:spcPts val="1000"/>
              </a:spcBef>
              <a:spcAft>
                <a:spcPts val="0"/>
              </a:spcAft>
              <a:buClr>
                <a:schemeClr val="dk1"/>
              </a:buClr>
              <a:buSzPts val="2800"/>
              <a:buFont typeface="Noto Sans Symbols"/>
              <a:buChar char="✔"/>
            </a:pPr>
            <a:r>
              <a:rPr lang="fr-FR"/>
              <a:t>Allotir  les marchés</a:t>
            </a:r>
            <a:endParaRPr/>
          </a:p>
          <a:p>
            <a:pPr indent="-228600" lvl="0" marL="228600" rtl="0" algn="l">
              <a:lnSpc>
                <a:spcPct val="90000"/>
              </a:lnSpc>
              <a:spcBef>
                <a:spcPts val="1000"/>
              </a:spcBef>
              <a:spcAft>
                <a:spcPts val="0"/>
              </a:spcAft>
              <a:buClr>
                <a:schemeClr val="dk1"/>
              </a:buClr>
              <a:buSzPts val="2800"/>
              <a:buFont typeface="Noto Sans Symbols"/>
              <a:buChar char="✔"/>
            </a:pPr>
            <a:r>
              <a:rPr lang="fr-FR"/>
              <a:t>Revoir la pondération</a:t>
            </a:r>
            <a:endParaRPr/>
          </a:p>
          <a:p>
            <a:pPr indent="0" lvl="1" marL="457200" rtl="0" algn="l">
              <a:lnSpc>
                <a:spcPct val="90000"/>
              </a:lnSpc>
              <a:spcBef>
                <a:spcPts val="500"/>
              </a:spcBef>
              <a:spcAft>
                <a:spcPts val="0"/>
              </a:spcAft>
              <a:buClr>
                <a:schemeClr val="dk1"/>
              </a:buClr>
              <a:buSzPts val="2400"/>
              <a:buNone/>
            </a:pPr>
            <a:r>
              <a:rPr lang="fr-FR"/>
              <a:t>Exemple : Qualité environnementale des produits : </a:t>
            </a:r>
            <a:endParaRPr/>
          </a:p>
          <a:p>
            <a:pPr indent="0" lvl="1" marL="457200" rtl="0" algn="l">
              <a:lnSpc>
                <a:spcPct val="90000"/>
              </a:lnSpc>
              <a:spcBef>
                <a:spcPts val="500"/>
              </a:spcBef>
              <a:spcAft>
                <a:spcPts val="0"/>
              </a:spcAft>
              <a:buClr>
                <a:schemeClr val="dk1"/>
              </a:buClr>
              <a:buSzPts val="1700"/>
              <a:buNone/>
            </a:pPr>
            <a:r>
              <a:rPr lang="fr-FR" sz="1700"/>
              <a:t>	</a:t>
            </a:r>
            <a:r>
              <a:rPr i="1" lang="fr-FR" sz="1700"/>
              <a:t>Appréciée au regard de l’analyse des fiches techniques , analyses toxicologiques présentées, labels ou certificats  écologiques, emballage des produits</a:t>
            </a:r>
            <a:endParaRPr/>
          </a:p>
          <a:p>
            <a:pPr indent="0" lvl="1" marL="457200" rtl="0" algn="l">
              <a:lnSpc>
                <a:spcPct val="90000"/>
              </a:lnSpc>
              <a:spcBef>
                <a:spcPts val="500"/>
              </a:spcBef>
              <a:spcAft>
                <a:spcPts val="0"/>
              </a:spcAft>
              <a:buClr>
                <a:schemeClr val="dk1"/>
              </a:buClr>
              <a:buSzPts val="1700"/>
              <a:buNone/>
            </a:pPr>
            <a:r>
              <a:rPr lang="fr-FR" sz="1700"/>
              <a:t>		</a:t>
            </a:r>
            <a:r>
              <a:rPr lang="fr-FR"/>
              <a:t>Valeur technique des produits :</a:t>
            </a:r>
            <a:endParaRPr/>
          </a:p>
          <a:p>
            <a:pPr indent="0" lvl="1" marL="457200" rtl="0" algn="l">
              <a:lnSpc>
                <a:spcPct val="90000"/>
              </a:lnSpc>
              <a:spcBef>
                <a:spcPts val="500"/>
              </a:spcBef>
              <a:spcAft>
                <a:spcPts val="0"/>
              </a:spcAft>
              <a:buClr>
                <a:schemeClr val="dk1"/>
              </a:buClr>
              <a:buSzPts val="1700"/>
              <a:buNone/>
            </a:pPr>
            <a:r>
              <a:rPr lang="fr-FR" sz="1700"/>
              <a:t>	</a:t>
            </a:r>
            <a:r>
              <a:rPr i="1" lang="fr-FR" sz="1700"/>
              <a:t>Appréciée sur la base de l’analyse des échantillons (confort et absorption)</a:t>
            </a:r>
            <a:endParaRPr/>
          </a:p>
          <a:p>
            <a:pPr indent="0" lvl="1" marL="457200" rtl="0" algn="l">
              <a:lnSpc>
                <a:spcPct val="90000"/>
              </a:lnSpc>
              <a:spcBef>
                <a:spcPts val="500"/>
              </a:spcBef>
              <a:spcAft>
                <a:spcPts val="0"/>
              </a:spcAft>
              <a:buClr>
                <a:schemeClr val="dk1"/>
              </a:buClr>
              <a:buSzPts val="1700"/>
              <a:buNone/>
            </a:pPr>
            <a:r>
              <a:rPr lang="fr-FR" sz="1700"/>
              <a:t>		</a:t>
            </a:r>
            <a:r>
              <a:rPr lang="fr-FR"/>
              <a:t>Prix :</a:t>
            </a:r>
            <a:endParaRPr/>
          </a:p>
        </p:txBody>
      </p:sp>
      <p:sp>
        <p:nvSpPr>
          <p:cNvPr id="786" name="Google Shape;786;p47"/>
          <p:cNvSpPr txBox="1"/>
          <p:nvPr/>
        </p:nvSpPr>
        <p:spPr>
          <a:xfrm>
            <a:off x="7429872" y="3459430"/>
            <a:ext cx="865043" cy="461665"/>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Calibri"/>
                <a:ea typeface="Calibri"/>
                <a:cs typeface="Calibri"/>
                <a:sym typeface="Calibri"/>
              </a:rPr>
              <a:t>60%</a:t>
            </a:r>
            <a:endParaRPr/>
          </a:p>
        </p:txBody>
      </p:sp>
      <p:sp>
        <p:nvSpPr>
          <p:cNvPr id="787" name="Google Shape;787;p47"/>
          <p:cNvSpPr txBox="1"/>
          <p:nvPr/>
        </p:nvSpPr>
        <p:spPr>
          <a:xfrm>
            <a:off x="6397286" y="4379638"/>
            <a:ext cx="865043" cy="461665"/>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Calibri"/>
                <a:ea typeface="Calibri"/>
                <a:cs typeface="Calibri"/>
                <a:sym typeface="Calibri"/>
              </a:rPr>
              <a:t>20%</a:t>
            </a:r>
            <a:endParaRPr/>
          </a:p>
        </p:txBody>
      </p:sp>
      <p:sp>
        <p:nvSpPr>
          <p:cNvPr id="788" name="Google Shape;788;p47"/>
          <p:cNvSpPr txBox="1"/>
          <p:nvPr/>
        </p:nvSpPr>
        <p:spPr>
          <a:xfrm>
            <a:off x="3162672" y="5073213"/>
            <a:ext cx="865043" cy="461665"/>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2400">
                <a:solidFill>
                  <a:schemeClr val="dk1"/>
                </a:solidFill>
                <a:latin typeface="Calibri"/>
                <a:ea typeface="Calibri"/>
                <a:cs typeface="Calibri"/>
                <a:sym typeface="Calibri"/>
              </a:rPr>
              <a:t>20%</a:t>
            </a:r>
            <a:endParaRPr/>
          </a:p>
        </p:txBody>
      </p:sp>
      <p:pic>
        <p:nvPicPr>
          <p:cNvPr descr="Couche avec un remplissage uni" id="789" name="Google Shape;789;p47"/>
          <p:cNvPicPr preferRelativeResize="0"/>
          <p:nvPr/>
        </p:nvPicPr>
        <p:blipFill rotWithShape="1">
          <a:blip r:embed="rId3">
            <a:alphaModFix/>
          </a:blip>
          <a:srcRect b="0" l="0" r="0" t="0"/>
          <a:stretch/>
        </p:blipFill>
        <p:spPr>
          <a:xfrm rot="953875">
            <a:off x="1798590" y="365996"/>
            <a:ext cx="1308502" cy="1308502"/>
          </a:xfrm>
          <a:prstGeom prst="rect">
            <a:avLst/>
          </a:prstGeom>
          <a:noFill/>
          <a:ln>
            <a:noFill/>
          </a:ln>
        </p:spPr>
      </p:pic>
      <p:sp>
        <p:nvSpPr>
          <p:cNvPr id="790" name="Google Shape;790;p47"/>
          <p:cNvSpPr/>
          <p:nvPr/>
        </p:nvSpPr>
        <p:spPr>
          <a:xfrm>
            <a:off x="386080" y="5943600"/>
            <a:ext cx="2082800" cy="702595"/>
          </a:xfrm>
          <a:prstGeom prst="rightArrow">
            <a:avLst>
              <a:gd fmla="val 50000" name="adj1"/>
              <a:gd fmla="val 50000" name="adj2"/>
            </a:avLst>
          </a:prstGeom>
          <a:solidFill>
            <a:srgbClr val="A3B01F"/>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47"/>
          <p:cNvSpPr txBox="1"/>
          <p:nvPr/>
        </p:nvSpPr>
        <p:spPr>
          <a:xfrm>
            <a:off x="2692400" y="6110231"/>
            <a:ext cx="51917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FF0000"/>
                </a:solidFill>
                <a:latin typeface="Lato"/>
                <a:ea typeface="Lato"/>
                <a:cs typeface="Lato"/>
                <a:sym typeface="Lato"/>
              </a:rPr>
              <a:t>QUID DES PROTECTIONS MENSTRUELLES ?</a:t>
            </a:r>
            <a:endParaRPr/>
          </a:p>
        </p:txBody>
      </p:sp>
      <p:sp>
        <p:nvSpPr>
          <p:cNvPr id="792" name="Google Shape;792;p47"/>
          <p:cNvSpPr txBox="1"/>
          <p:nvPr/>
        </p:nvSpPr>
        <p:spPr>
          <a:xfrm>
            <a:off x="10919021" y="1346522"/>
            <a:ext cx="725296" cy="36512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fr-FR" sz="1800">
                <a:solidFill>
                  <a:srgbClr val="FFFFFF"/>
                </a:solidFill>
                <a:latin typeface="Calibri"/>
                <a:ea typeface="Calibri"/>
                <a:cs typeface="Calibri"/>
                <a:sym typeface="Calibri"/>
              </a:rPr>
              <a:t>‹#›</a:t>
            </a:fld>
            <a:endParaRPr sz="1800">
              <a:solidFill>
                <a:srgbClr val="FFFFFF"/>
              </a:solidFill>
              <a:latin typeface="Calibri"/>
              <a:ea typeface="Calibri"/>
              <a:cs typeface="Calibri"/>
              <a:sym typeface="Calibri"/>
            </a:endParaRPr>
          </a:p>
        </p:txBody>
      </p:sp>
      <p:sp>
        <p:nvSpPr>
          <p:cNvPr id="793" name="Google Shape;793;p47"/>
          <p:cNvSpPr txBox="1"/>
          <p:nvPr/>
        </p:nvSpPr>
        <p:spPr>
          <a:xfrm>
            <a:off x="9351721" y="2626389"/>
            <a:ext cx="2449082" cy="2677656"/>
          </a:xfrm>
          <a:prstGeom prst="rect">
            <a:avLst/>
          </a:prstGeom>
          <a:solidFill>
            <a:srgbClr val="F2F2F2"/>
          </a:solidFill>
          <a:ln cap="flat" cmpd="sng" w="38100">
            <a:solidFill>
              <a:srgbClr val="7F7F7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1400">
                <a:solidFill>
                  <a:srgbClr val="00B050"/>
                </a:solidFill>
                <a:latin typeface="Lato"/>
                <a:ea typeface="Lato"/>
                <a:cs typeface="Lato"/>
                <a:sym typeface="Lato"/>
              </a:rPr>
              <a:t>BONNES PRATIQUES</a:t>
            </a:r>
            <a:endParaRPr/>
          </a:p>
          <a:p>
            <a:pPr indent="0" lvl="0" marL="0" marR="0" rtl="0" algn="l">
              <a:spcBef>
                <a:spcPts val="0"/>
              </a:spcBef>
              <a:spcAft>
                <a:spcPts val="0"/>
              </a:spcAft>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Allotir les marchés pour pouvoir choisir les couches les plus vertueuses</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Laver les textiles avant la 1</a:t>
            </a:r>
            <a:r>
              <a:rPr baseline="30000" lang="fr-FR" sz="1400">
                <a:solidFill>
                  <a:srgbClr val="00B050"/>
                </a:solidFill>
                <a:latin typeface="Lato"/>
                <a:ea typeface="Lato"/>
                <a:cs typeface="Lato"/>
                <a:sym typeface="Lato"/>
              </a:rPr>
              <a:t>ère</a:t>
            </a:r>
            <a:r>
              <a:rPr lang="fr-FR" sz="1400">
                <a:solidFill>
                  <a:srgbClr val="00B050"/>
                </a:solidFill>
                <a:latin typeface="Lato"/>
                <a:ea typeface="Lato"/>
                <a:cs typeface="Lato"/>
                <a:sym typeface="Lato"/>
              </a:rPr>
              <a:t> utilisation</a:t>
            </a:r>
            <a:endParaRPr/>
          </a:p>
          <a:p>
            <a:pPr indent="-196850" lvl="0" marL="285750" marR="0" rtl="0" algn="l">
              <a:spcBef>
                <a:spcPts val="0"/>
              </a:spcBef>
              <a:spcAft>
                <a:spcPts val="0"/>
              </a:spcAft>
              <a:buClr>
                <a:schemeClr val="dk1"/>
              </a:buClr>
              <a:buSzPts val="1400"/>
              <a:buFont typeface="Noto Sans Symbols"/>
              <a:buNone/>
            </a:pPr>
            <a:r>
              <a:t/>
            </a:r>
            <a:endParaRPr sz="1400">
              <a:solidFill>
                <a:srgbClr val="00B050"/>
              </a:solidFill>
              <a:latin typeface="Lato"/>
              <a:ea typeface="Lato"/>
              <a:cs typeface="Lato"/>
              <a:sym typeface="Lato"/>
            </a:endParaRPr>
          </a:p>
          <a:p>
            <a:pPr indent="-285750" lvl="0" marL="285750" marR="0" rtl="0" algn="l">
              <a:spcBef>
                <a:spcPts val="0"/>
              </a:spcBef>
              <a:spcAft>
                <a:spcPts val="0"/>
              </a:spcAft>
              <a:buClr>
                <a:srgbClr val="00B050"/>
              </a:buClr>
              <a:buSzPts val="1400"/>
              <a:buFont typeface="Noto Sans Symbols"/>
              <a:buChar char="✔"/>
            </a:pPr>
            <a:r>
              <a:rPr lang="fr-FR" sz="1400">
                <a:solidFill>
                  <a:srgbClr val="00B050"/>
                </a:solidFill>
                <a:latin typeface="Lato"/>
                <a:ea typeface="Lato"/>
                <a:cs typeface="Lato"/>
                <a:sym typeface="Lato"/>
              </a:rPr>
              <a:t>Favoriser le linge lavable (ex : draps, blouses)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8" name="Shape 798"/>
        <p:cNvGrpSpPr/>
        <p:nvPr/>
      </p:nvGrpSpPr>
      <p:grpSpPr>
        <a:xfrm>
          <a:off x="0" y="0"/>
          <a:ext cx="0" cy="0"/>
          <a:chOff x="0" y="0"/>
          <a:chExt cx="0" cy="0"/>
        </a:xfrm>
      </p:grpSpPr>
      <p:sp>
        <p:nvSpPr>
          <p:cNvPr id="799" name="Google Shape;799;p48"/>
          <p:cNvSpPr txBox="1"/>
          <p:nvPr>
            <p:ph type="title"/>
          </p:nvPr>
        </p:nvSpPr>
        <p:spPr>
          <a:xfrm>
            <a:off x="0" y="384786"/>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Eco-conso et éco-labels</a:t>
            </a:r>
            <a:endParaRPr sz="2400">
              <a:solidFill>
                <a:schemeClr val="lt1"/>
              </a:solidFill>
              <a:latin typeface="Lato"/>
              <a:ea typeface="Lato"/>
              <a:cs typeface="Lato"/>
              <a:sym typeface="Lato"/>
            </a:endParaRPr>
          </a:p>
        </p:txBody>
      </p:sp>
      <p:pic>
        <p:nvPicPr>
          <p:cNvPr id="800" name="Google Shape;800;p48"/>
          <p:cNvPicPr preferRelativeResize="0"/>
          <p:nvPr/>
        </p:nvPicPr>
        <p:blipFill rotWithShape="1">
          <a:blip r:embed="rId3">
            <a:alphaModFix/>
          </a:blip>
          <a:srcRect b="0" l="0" r="0" t="0"/>
          <a:stretch/>
        </p:blipFill>
        <p:spPr>
          <a:xfrm>
            <a:off x="449773" y="2539866"/>
            <a:ext cx="1714500" cy="2181225"/>
          </a:xfrm>
          <a:prstGeom prst="rect">
            <a:avLst/>
          </a:prstGeom>
          <a:noFill/>
          <a:ln>
            <a:noFill/>
          </a:ln>
        </p:spPr>
      </p:pic>
      <p:pic>
        <p:nvPicPr>
          <p:cNvPr id="801" name="Google Shape;801;p48"/>
          <p:cNvPicPr preferRelativeResize="0"/>
          <p:nvPr/>
        </p:nvPicPr>
        <p:blipFill rotWithShape="1">
          <a:blip r:embed="rId4">
            <a:alphaModFix/>
          </a:blip>
          <a:srcRect b="0" l="0" r="0" t="0"/>
          <a:stretch/>
        </p:blipFill>
        <p:spPr>
          <a:xfrm>
            <a:off x="6403547" y="2782753"/>
            <a:ext cx="1771650" cy="2305050"/>
          </a:xfrm>
          <a:prstGeom prst="rect">
            <a:avLst/>
          </a:prstGeom>
          <a:noFill/>
          <a:ln>
            <a:noFill/>
          </a:ln>
        </p:spPr>
      </p:pic>
      <p:pic>
        <p:nvPicPr>
          <p:cNvPr id="802" name="Google Shape;802;p48"/>
          <p:cNvPicPr preferRelativeResize="0"/>
          <p:nvPr/>
        </p:nvPicPr>
        <p:blipFill rotWithShape="1">
          <a:blip r:embed="rId5">
            <a:alphaModFix/>
          </a:blip>
          <a:srcRect b="0" l="0" r="0" t="0"/>
          <a:stretch/>
        </p:blipFill>
        <p:spPr>
          <a:xfrm>
            <a:off x="3176993" y="3149466"/>
            <a:ext cx="1828800" cy="1571625"/>
          </a:xfrm>
          <a:prstGeom prst="rect">
            <a:avLst/>
          </a:prstGeom>
          <a:noFill/>
          <a:ln>
            <a:noFill/>
          </a:ln>
        </p:spPr>
      </p:pic>
      <p:pic>
        <p:nvPicPr>
          <p:cNvPr id="803" name="Google Shape;803;p48"/>
          <p:cNvPicPr preferRelativeResize="0"/>
          <p:nvPr/>
        </p:nvPicPr>
        <p:blipFill rotWithShape="1">
          <a:blip r:embed="rId6">
            <a:alphaModFix/>
          </a:blip>
          <a:srcRect b="0" l="0" r="0" t="0"/>
          <a:stretch/>
        </p:blipFill>
        <p:spPr>
          <a:xfrm>
            <a:off x="9676114" y="2786628"/>
            <a:ext cx="1600200" cy="2343150"/>
          </a:xfrm>
          <a:prstGeom prst="rect">
            <a:avLst/>
          </a:prstGeom>
          <a:noFill/>
          <a:ln>
            <a:noFill/>
          </a:ln>
        </p:spPr>
      </p:pic>
      <p:sp>
        <p:nvSpPr>
          <p:cNvPr id="804" name="Google Shape;804;p48"/>
          <p:cNvSpPr/>
          <p:nvPr/>
        </p:nvSpPr>
        <p:spPr>
          <a:xfrm>
            <a:off x="12496800" y="299061"/>
            <a:ext cx="1943100" cy="724942"/>
          </a:xfrm>
          <a:prstGeom prst="rect">
            <a:avLst/>
          </a:prstGeom>
          <a:solidFill>
            <a:srgbClr val="FF0000"/>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Site de l’Ademe pour les écolabels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8" name="Shape 808"/>
        <p:cNvGrpSpPr/>
        <p:nvPr/>
      </p:nvGrpSpPr>
      <p:grpSpPr>
        <a:xfrm>
          <a:off x="0" y="0"/>
          <a:ext cx="0" cy="0"/>
          <a:chOff x="0" y="0"/>
          <a:chExt cx="0" cy="0"/>
        </a:xfrm>
      </p:grpSpPr>
      <p:sp>
        <p:nvSpPr>
          <p:cNvPr id="809" name="Google Shape;809;p49"/>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t/>
            </a:r>
            <a:endParaRPr/>
          </a:p>
        </p:txBody>
      </p:sp>
      <p:sp>
        <p:nvSpPr>
          <p:cNvPr id="810" name="Google Shape;810;p49"/>
          <p:cNvSpPr txBox="1"/>
          <p:nvPr>
            <p:ph idx="12" type="sldNum"/>
          </p:nvPr>
        </p:nvSpPr>
        <p:spPr>
          <a:xfrm>
            <a:off x="10919018" y="1346518"/>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811" name="Google Shape;811;p49"/>
          <p:cNvSpPr/>
          <p:nvPr/>
        </p:nvSpPr>
        <p:spPr>
          <a:xfrm>
            <a:off x="4149213" y="2576052"/>
            <a:ext cx="4463845" cy="3038167"/>
          </a:xfrm>
          <a:prstGeom prst="rect">
            <a:avLst/>
          </a:prstGeom>
          <a:solidFill>
            <a:schemeClr val="accent1"/>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Faire quizz bilan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grpSp>
        <p:nvGrpSpPr>
          <p:cNvPr id="159" name="Google Shape;159;p5"/>
          <p:cNvGrpSpPr/>
          <p:nvPr/>
        </p:nvGrpSpPr>
        <p:grpSpPr>
          <a:xfrm>
            <a:off x="1199328" y="854399"/>
            <a:ext cx="5055339" cy="2654756"/>
            <a:chOff x="-287195" y="1644402"/>
            <a:chExt cx="3785745" cy="2086820"/>
          </a:xfrm>
        </p:grpSpPr>
        <p:pic>
          <p:nvPicPr>
            <p:cNvPr id="160" name="Google Shape;160;p5"/>
            <p:cNvPicPr preferRelativeResize="0"/>
            <p:nvPr/>
          </p:nvPicPr>
          <p:blipFill rotWithShape="1">
            <a:blip r:embed="rId3">
              <a:alphaModFix/>
            </a:blip>
            <a:srcRect b="0" l="0" r="0" t="5468"/>
            <a:stretch/>
          </p:blipFill>
          <p:spPr>
            <a:xfrm>
              <a:off x="-287195" y="1644402"/>
              <a:ext cx="3181368" cy="2004932"/>
            </a:xfrm>
            <a:prstGeom prst="rect">
              <a:avLst/>
            </a:prstGeom>
            <a:noFill/>
            <a:ln>
              <a:noFill/>
            </a:ln>
          </p:spPr>
        </p:pic>
        <p:sp>
          <p:nvSpPr>
            <p:cNvPr id="161" name="Google Shape;161;p5"/>
            <p:cNvSpPr txBox="1"/>
            <p:nvPr/>
          </p:nvSpPr>
          <p:spPr>
            <a:xfrm>
              <a:off x="-120225" y="3361890"/>
              <a:ext cx="36187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2" name="Google Shape;162;p5"/>
          <p:cNvGrpSpPr/>
          <p:nvPr/>
        </p:nvGrpSpPr>
        <p:grpSpPr>
          <a:xfrm>
            <a:off x="1108401" y="3911712"/>
            <a:ext cx="5204139" cy="3150569"/>
            <a:chOff x="4256945" y="2913343"/>
            <a:chExt cx="3417563" cy="2282365"/>
          </a:xfrm>
        </p:grpSpPr>
        <p:grpSp>
          <p:nvGrpSpPr>
            <p:cNvPr id="163" name="Google Shape;163;p5"/>
            <p:cNvGrpSpPr/>
            <p:nvPr/>
          </p:nvGrpSpPr>
          <p:grpSpPr>
            <a:xfrm>
              <a:off x="4256945" y="2913343"/>
              <a:ext cx="3417563" cy="2282365"/>
              <a:chOff x="3016288" y="1509767"/>
              <a:chExt cx="3417563" cy="2282365"/>
            </a:xfrm>
          </p:grpSpPr>
          <p:pic>
            <p:nvPicPr>
              <p:cNvPr id="164" name="Google Shape;164;p5"/>
              <p:cNvPicPr preferRelativeResize="0"/>
              <p:nvPr/>
            </p:nvPicPr>
            <p:blipFill rotWithShape="1">
              <a:blip r:embed="rId4">
                <a:alphaModFix/>
              </a:blip>
              <a:srcRect b="0" l="0" r="7340" t="0"/>
              <a:stretch/>
            </p:blipFill>
            <p:spPr>
              <a:xfrm>
                <a:off x="3138486" y="1509767"/>
                <a:ext cx="2767633" cy="1855016"/>
              </a:xfrm>
              <a:prstGeom prst="rect">
                <a:avLst/>
              </a:prstGeom>
              <a:noFill/>
              <a:ln>
                <a:noFill/>
              </a:ln>
            </p:spPr>
          </p:pic>
          <p:sp>
            <p:nvSpPr>
              <p:cNvPr id="165" name="Google Shape;165;p5"/>
              <p:cNvSpPr txBox="1"/>
              <p:nvPr/>
            </p:nvSpPr>
            <p:spPr>
              <a:xfrm>
                <a:off x="3016288" y="3422800"/>
                <a:ext cx="34175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66" name="Google Shape;166;p5"/>
            <p:cNvPicPr preferRelativeResize="0"/>
            <p:nvPr/>
          </p:nvPicPr>
          <p:blipFill rotWithShape="1">
            <a:blip r:embed="rId5">
              <a:alphaModFix/>
            </a:blip>
            <a:srcRect b="0" l="0" r="0" t="0"/>
            <a:stretch/>
          </p:blipFill>
          <p:spPr>
            <a:xfrm>
              <a:off x="4379143" y="2982440"/>
              <a:ext cx="1600200" cy="987552"/>
            </a:xfrm>
            <a:prstGeom prst="rect">
              <a:avLst/>
            </a:prstGeom>
            <a:noFill/>
            <a:ln>
              <a:noFill/>
            </a:ln>
          </p:spPr>
        </p:pic>
      </p:grpSp>
      <p:grpSp>
        <p:nvGrpSpPr>
          <p:cNvPr id="167" name="Google Shape;167;p5"/>
          <p:cNvGrpSpPr/>
          <p:nvPr/>
        </p:nvGrpSpPr>
        <p:grpSpPr>
          <a:xfrm>
            <a:off x="6215536" y="3611830"/>
            <a:ext cx="5662365" cy="3569186"/>
            <a:chOff x="6442534" y="1558684"/>
            <a:chExt cx="4044788" cy="2308411"/>
          </a:xfrm>
        </p:grpSpPr>
        <p:sp>
          <p:nvSpPr>
            <p:cNvPr id="168" name="Google Shape;168;p5"/>
            <p:cNvSpPr txBox="1"/>
            <p:nvPr/>
          </p:nvSpPr>
          <p:spPr>
            <a:xfrm>
              <a:off x="6442534" y="3497763"/>
              <a:ext cx="40447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9" name="Google Shape;169;p5"/>
            <p:cNvPicPr preferRelativeResize="0"/>
            <p:nvPr/>
          </p:nvPicPr>
          <p:blipFill rotWithShape="1">
            <a:blip r:embed="rId6">
              <a:alphaModFix/>
            </a:blip>
            <a:srcRect b="0" l="0" r="0" t="0"/>
            <a:stretch/>
          </p:blipFill>
          <p:spPr>
            <a:xfrm>
              <a:off x="6536509" y="1558684"/>
              <a:ext cx="2926980" cy="1864116"/>
            </a:xfrm>
            <a:prstGeom prst="rect">
              <a:avLst/>
            </a:prstGeom>
            <a:noFill/>
            <a:ln>
              <a:noFill/>
            </a:ln>
          </p:spPr>
        </p:pic>
      </p:grpSp>
      <p:grpSp>
        <p:nvGrpSpPr>
          <p:cNvPr id="170" name="Google Shape;170;p5"/>
          <p:cNvGrpSpPr/>
          <p:nvPr/>
        </p:nvGrpSpPr>
        <p:grpSpPr>
          <a:xfrm>
            <a:off x="6340580" y="807792"/>
            <a:ext cx="8009799" cy="2598687"/>
            <a:chOff x="747256" y="4999003"/>
            <a:chExt cx="6874858" cy="1797425"/>
          </a:xfrm>
        </p:grpSpPr>
        <p:pic>
          <p:nvPicPr>
            <p:cNvPr id="171" name="Google Shape;171;p5"/>
            <p:cNvPicPr preferRelativeResize="0"/>
            <p:nvPr/>
          </p:nvPicPr>
          <p:blipFill rotWithShape="1">
            <a:blip r:embed="rId7">
              <a:alphaModFix/>
            </a:blip>
            <a:srcRect b="0" l="0" r="0" t="0"/>
            <a:stretch/>
          </p:blipFill>
          <p:spPr>
            <a:xfrm>
              <a:off x="747256" y="5043082"/>
              <a:ext cx="3506691" cy="1753346"/>
            </a:xfrm>
            <a:prstGeom prst="rect">
              <a:avLst/>
            </a:prstGeom>
            <a:noFill/>
            <a:ln>
              <a:noFill/>
            </a:ln>
          </p:spPr>
        </p:pic>
        <p:sp>
          <p:nvSpPr>
            <p:cNvPr id="172" name="Google Shape;172;p5"/>
            <p:cNvSpPr txBox="1"/>
            <p:nvPr/>
          </p:nvSpPr>
          <p:spPr>
            <a:xfrm>
              <a:off x="4204551" y="4999003"/>
              <a:ext cx="34175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3" name="Google Shape;173;p5"/>
          <p:cNvSpPr txBox="1"/>
          <p:nvPr/>
        </p:nvSpPr>
        <p:spPr>
          <a:xfrm>
            <a:off x="0" y="384321"/>
            <a:ext cx="11230421" cy="784896"/>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lt1"/>
              </a:buClr>
              <a:buSzPct val="100000"/>
              <a:buFont typeface="Lato"/>
              <a:buNone/>
            </a:pPr>
            <a:r>
              <a:rPr lang="fr-FR" sz="3400">
                <a:solidFill>
                  <a:schemeClr val="lt1"/>
                </a:solidFill>
                <a:latin typeface="Lato"/>
                <a:ea typeface="Lato"/>
                <a:cs typeface="Lato"/>
                <a:sym typeface="Lato"/>
              </a:rPr>
              <a:t>Eléments</a:t>
            </a:r>
            <a:r>
              <a:rPr lang="fr-FR" sz="4400">
                <a:solidFill>
                  <a:schemeClr val="lt1"/>
                </a:solidFill>
                <a:latin typeface="Calibri"/>
                <a:ea typeface="Calibri"/>
                <a:cs typeface="Calibri"/>
                <a:sym typeface="Calibri"/>
              </a:rPr>
              <a:t> </a:t>
            </a:r>
            <a:r>
              <a:rPr lang="fr-FR" sz="3400">
                <a:solidFill>
                  <a:schemeClr val="lt1"/>
                </a:solidFill>
                <a:latin typeface="Lato"/>
                <a:ea typeface="Lato"/>
                <a:cs typeface="Lato"/>
                <a:sym typeface="Lato"/>
              </a:rPr>
              <a:t>historiques</a:t>
            </a:r>
            <a:br>
              <a:rPr lang="fr-FR" sz="4400">
                <a:solidFill>
                  <a:schemeClr val="dk1"/>
                </a:solidFill>
                <a:latin typeface="Calibri"/>
                <a:ea typeface="Calibri"/>
                <a:cs typeface="Calibri"/>
                <a:sym typeface="Calibri"/>
              </a:rPr>
            </a:br>
            <a:endParaRPr sz="4400">
              <a:solidFill>
                <a:schemeClr val="dk1"/>
              </a:solidFill>
              <a:latin typeface="Calibri"/>
              <a:ea typeface="Calibri"/>
              <a:cs typeface="Calibri"/>
              <a:sym typeface="Calibri"/>
            </a:endParaRPr>
          </a:p>
        </p:txBody>
      </p:sp>
      <p:sp>
        <p:nvSpPr>
          <p:cNvPr id="174" name="Google Shape;174;p5"/>
          <p:cNvSpPr txBox="1"/>
          <p:nvPr/>
        </p:nvSpPr>
        <p:spPr>
          <a:xfrm>
            <a:off x="192455" y="6505595"/>
            <a:ext cx="729205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8">
                  <a:extLst>
                    <a:ext uri="{A12FA001-AC4F-418D-AE19-62706E023703}">
                      <ahyp:hlinkClr val="tx"/>
                    </a:ext>
                  </a:extLst>
                </a:hlinkClick>
              </a:rPr>
              <a:t>Décembre 1952, le «great smog» tuait des milliers de Londoniens | INA</a:t>
            </a:r>
            <a:endParaRPr sz="800">
              <a:solidFill>
                <a:schemeClr val="dk1"/>
              </a:solidFill>
              <a:latin typeface="Calibri"/>
              <a:ea typeface="Calibri"/>
              <a:cs typeface="Calibri"/>
              <a:sym typeface="Calibri"/>
            </a:endParaRPr>
          </a:p>
        </p:txBody>
      </p:sp>
      <p:sp>
        <p:nvSpPr>
          <p:cNvPr id="175" name="Google Shape;175;p5"/>
          <p:cNvSpPr txBox="1"/>
          <p:nvPr/>
        </p:nvSpPr>
        <p:spPr>
          <a:xfrm>
            <a:off x="3352950" y="6502168"/>
            <a:ext cx="722839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9">
                  <a:extLst>
                    <a:ext uri="{A12FA001-AC4F-418D-AE19-62706E023703}">
                      <ahyp:hlinkClr val="tx"/>
                    </a:ext>
                  </a:extLst>
                </a:hlinkClick>
              </a:rPr>
              <a:t>Définition | Catastrophe de la baie de Minamata - Minamata (futura-sciences.com)</a:t>
            </a:r>
            <a:endParaRPr sz="800">
              <a:solidFill>
                <a:schemeClr val="dk1"/>
              </a:solidFill>
              <a:latin typeface="Calibri"/>
              <a:ea typeface="Calibri"/>
              <a:cs typeface="Calibri"/>
              <a:sym typeface="Calibri"/>
            </a:endParaRPr>
          </a:p>
        </p:txBody>
      </p:sp>
      <p:sp>
        <p:nvSpPr>
          <p:cNvPr id="176" name="Google Shape;176;p5"/>
          <p:cNvSpPr txBox="1"/>
          <p:nvPr/>
        </p:nvSpPr>
        <p:spPr>
          <a:xfrm>
            <a:off x="186461" y="6644017"/>
            <a:ext cx="1218687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10">
                  <a:extLst>
                    <a:ext uri="{A12FA001-AC4F-418D-AE19-62706E023703}">
                      <ahyp:hlinkClr val="tx"/>
                    </a:ext>
                  </a:extLst>
                </a:hlinkClick>
              </a:rPr>
              <a:t>Comment protéger mes patients de la contamination chimique &amp; des perturbateurs endocriniens ? - Un guide porté par l'URPS ML PACA - URPS Médecin Libéral de Bourgogne - Franche-Comté (urps-ml-bfc.org)</a:t>
            </a:r>
            <a:endParaRPr sz="800">
              <a:solidFill>
                <a:schemeClr val="dk1"/>
              </a:solidFill>
              <a:latin typeface="Calibri"/>
              <a:ea typeface="Calibri"/>
              <a:cs typeface="Calibri"/>
              <a:sym typeface="Calibri"/>
            </a:endParaRPr>
          </a:p>
        </p:txBody>
      </p:sp>
      <p:sp>
        <p:nvSpPr>
          <p:cNvPr id="177" name="Google Shape;177;p5"/>
          <p:cNvSpPr txBox="1"/>
          <p:nvPr/>
        </p:nvSpPr>
        <p:spPr>
          <a:xfrm>
            <a:off x="6967145" y="6493998"/>
            <a:ext cx="7228390"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11">
                  <a:extLst>
                    <a:ext uri="{A12FA001-AC4F-418D-AE19-62706E023703}">
                      <ahyp:hlinkClr val="tx"/>
                    </a:ext>
                  </a:extLst>
                </a:hlinkClick>
              </a:rPr>
              <a:t>La canicule de 2003, d'un coup de chaud à un séisme sanitaire | INA</a:t>
            </a:r>
            <a:endParaRPr sz="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0"/>
          <p:cNvSpPr txBox="1"/>
          <p:nvPr>
            <p:ph type="title"/>
          </p:nvPr>
        </p:nvSpPr>
        <p:spPr>
          <a:xfrm>
            <a:off x="3503712" y="692696"/>
            <a:ext cx="8448939" cy="72494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818" name="Google Shape;818;p50"/>
          <p:cNvPicPr preferRelativeResize="0"/>
          <p:nvPr>
            <p:ph idx="1" type="body"/>
          </p:nvPr>
        </p:nvPicPr>
        <p:blipFill rotWithShape="1">
          <a:blip r:embed="rId3">
            <a:alphaModFix/>
          </a:blip>
          <a:srcRect b="0" l="0" r="0" t="0"/>
          <a:stretch/>
        </p:blipFill>
        <p:spPr>
          <a:xfrm>
            <a:off x="421886" y="0"/>
            <a:ext cx="10171932"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1"/>
          <p:cNvSpPr txBox="1"/>
          <p:nvPr>
            <p:ph type="title"/>
          </p:nvPr>
        </p:nvSpPr>
        <p:spPr>
          <a:xfrm>
            <a:off x="526941" y="561622"/>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Lato"/>
              <a:buNone/>
            </a:pPr>
            <a:r>
              <a:rPr lang="fr-FR"/>
              <a:t>Les bénéfices d’une démarche en santé environnementale</a:t>
            </a:r>
            <a:endParaRPr/>
          </a:p>
        </p:txBody>
      </p:sp>
      <p:sp>
        <p:nvSpPr>
          <p:cNvPr id="824" name="Google Shape;824;p51"/>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t>‹#›</a:t>
            </a:fld>
            <a:endParaRPr/>
          </a:p>
        </p:txBody>
      </p:sp>
      <p:sp>
        <p:nvSpPr>
          <p:cNvPr id="825" name="Google Shape;825;p51"/>
          <p:cNvSpPr/>
          <p:nvPr/>
        </p:nvSpPr>
        <p:spPr>
          <a:xfrm>
            <a:off x="444531" y="2596113"/>
            <a:ext cx="3091014" cy="2794146"/>
          </a:xfrm>
          <a:prstGeom prst="ellipse">
            <a:avLst/>
          </a:prstGeom>
          <a:solidFill>
            <a:srgbClr val="FFFF8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2400">
                <a:solidFill>
                  <a:schemeClr val="dk1"/>
                </a:solidFill>
                <a:latin typeface="Lato"/>
                <a:ea typeface="Lato"/>
                <a:cs typeface="Lato"/>
                <a:sym typeface="Lato"/>
              </a:rPr>
              <a:t>Pourquoi s’engager dans une démarche DD/SE ?</a:t>
            </a:r>
            <a:endParaRPr/>
          </a:p>
        </p:txBody>
      </p:sp>
      <p:sp>
        <p:nvSpPr>
          <p:cNvPr id="826" name="Google Shape;826;p51"/>
          <p:cNvSpPr/>
          <p:nvPr/>
        </p:nvSpPr>
        <p:spPr>
          <a:xfrm>
            <a:off x="4529062" y="3103027"/>
            <a:ext cx="1684106" cy="1164024"/>
          </a:xfrm>
          <a:prstGeom prst="rect">
            <a:avLst/>
          </a:prstGeom>
          <a:solidFill>
            <a:srgbClr val="F0D2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Redonner du sens aux professionnels</a:t>
            </a:r>
            <a:endParaRPr/>
          </a:p>
        </p:txBody>
      </p:sp>
      <p:sp>
        <p:nvSpPr>
          <p:cNvPr id="827" name="Google Shape;827;p51"/>
          <p:cNvSpPr/>
          <p:nvPr/>
        </p:nvSpPr>
        <p:spPr>
          <a:xfrm>
            <a:off x="9842022" y="3100410"/>
            <a:ext cx="1684106" cy="1164025"/>
          </a:xfrm>
          <a:prstGeom prst="rect">
            <a:avLst/>
          </a:prstGeom>
          <a:solidFill>
            <a:srgbClr val="F5CD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Se différencier des autres maternités</a:t>
            </a:r>
            <a:endParaRPr/>
          </a:p>
        </p:txBody>
      </p:sp>
      <p:sp>
        <p:nvSpPr>
          <p:cNvPr id="828" name="Google Shape;828;p51"/>
          <p:cNvSpPr/>
          <p:nvPr/>
        </p:nvSpPr>
        <p:spPr>
          <a:xfrm>
            <a:off x="9842022" y="1886879"/>
            <a:ext cx="1684106" cy="1164024"/>
          </a:xfrm>
          <a:prstGeom prst="rect">
            <a:avLst/>
          </a:prstGeom>
          <a:solidFill>
            <a:srgbClr val="CED7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Valoriser l’image de la maternité</a:t>
            </a:r>
            <a:endParaRPr/>
          </a:p>
        </p:txBody>
      </p:sp>
      <p:sp>
        <p:nvSpPr>
          <p:cNvPr id="829" name="Google Shape;829;p51"/>
          <p:cNvSpPr/>
          <p:nvPr/>
        </p:nvSpPr>
        <p:spPr>
          <a:xfrm>
            <a:off x="9842022" y="4313939"/>
            <a:ext cx="1684106" cy="1164024"/>
          </a:xfrm>
          <a:prstGeom prst="rect">
            <a:avLst/>
          </a:prstGeom>
          <a:solidFill>
            <a:srgbClr val="CDEF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Attirer de nouveaux talents</a:t>
            </a:r>
            <a:endParaRPr/>
          </a:p>
        </p:txBody>
      </p:sp>
      <p:sp>
        <p:nvSpPr>
          <p:cNvPr id="830" name="Google Shape;830;p51"/>
          <p:cNvSpPr/>
          <p:nvPr/>
        </p:nvSpPr>
        <p:spPr>
          <a:xfrm>
            <a:off x="4529061" y="5527469"/>
            <a:ext cx="1684106" cy="1164024"/>
          </a:xfrm>
          <a:prstGeom prst="rect">
            <a:avLst/>
          </a:prstGeom>
          <a:solidFill>
            <a:srgbClr val="CCE4F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Augmenter la qualité des soins</a:t>
            </a:r>
            <a:endParaRPr/>
          </a:p>
        </p:txBody>
      </p:sp>
      <p:sp>
        <p:nvSpPr>
          <p:cNvPr id="831" name="Google Shape;831;p51"/>
          <p:cNvSpPr/>
          <p:nvPr/>
        </p:nvSpPr>
        <p:spPr>
          <a:xfrm>
            <a:off x="4521704" y="1886878"/>
            <a:ext cx="1684106" cy="1164024"/>
          </a:xfrm>
          <a:prstGeom prst="rect">
            <a:avLst/>
          </a:prstGeom>
          <a:solidFill>
            <a:srgbClr val="FFF0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Fédérer les équipes</a:t>
            </a:r>
            <a:endParaRPr/>
          </a:p>
        </p:txBody>
      </p:sp>
      <p:sp>
        <p:nvSpPr>
          <p:cNvPr id="832" name="Google Shape;832;p51"/>
          <p:cNvSpPr/>
          <p:nvPr/>
        </p:nvSpPr>
        <p:spPr>
          <a:xfrm>
            <a:off x="9842022" y="5527469"/>
            <a:ext cx="1684106" cy="1164024"/>
          </a:xfrm>
          <a:prstGeom prst="rect">
            <a:avLst/>
          </a:prstGeom>
          <a:solidFill>
            <a:srgbClr val="FCDE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Faire évoluer les marchés</a:t>
            </a:r>
            <a:endParaRPr/>
          </a:p>
        </p:txBody>
      </p:sp>
      <p:sp>
        <p:nvSpPr>
          <p:cNvPr id="833" name="Google Shape;833;p51"/>
          <p:cNvSpPr/>
          <p:nvPr/>
        </p:nvSpPr>
        <p:spPr>
          <a:xfrm>
            <a:off x="7181863" y="1886878"/>
            <a:ext cx="1684106" cy="1164024"/>
          </a:xfrm>
          <a:prstGeom prst="rect">
            <a:avLst/>
          </a:prstGeom>
          <a:solidFill>
            <a:srgbClr val="E4F1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Réduire les émissions de gaz à effet de serre</a:t>
            </a:r>
            <a:endParaRPr/>
          </a:p>
        </p:txBody>
      </p:sp>
      <p:sp>
        <p:nvSpPr>
          <p:cNvPr id="834" name="Google Shape;834;p51"/>
          <p:cNvSpPr/>
          <p:nvPr/>
        </p:nvSpPr>
        <p:spPr>
          <a:xfrm>
            <a:off x="4535291" y="4314671"/>
            <a:ext cx="1684106" cy="1164025"/>
          </a:xfrm>
          <a:prstGeom prst="rect">
            <a:avLst/>
          </a:prstGeom>
          <a:solidFill>
            <a:srgbClr val="F5CD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Préserver la santé de tous</a:t>
            </a:r>
            <a:endParaRPr/>
          </a:p>
        </p:txBody>
      </p:sp>
      <p:sp>
        <p:nvSpPr>
          <p:cNvPr id="835" name="Google Shape;835;p51"/>
          <p:cNvSpPr txBox="1"/>
          <p:nvPr/>
        </p:nvSpPr>
        <p:spPr>
          <a:xfrm>
            <a:off x="4444182" y="1432033"/>
            <a:ext cx="1859417" cy="369332"/>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lt1"/>
                </a:solidFill>
                <a:latin typeface="Lato"/>
                <a:ea typeface="Lato"/>
                <a:cs typeface="Lato"/>
                <a:sym typeface="Lato"/>
              </a:rPr>
              <a:t>SOCIAL</a:t>
            </a:r>
            <a:endParaRPr/>
          </a:p>
        </p:txBody>
      </p:sp>
      <p:sp>
        <p:nvSpPr>
          <p:cNvPr id="836" name="Google Shape;836;p51"/>
          <p:cNvSpPr txBox="1"/>
          <p:nvPr/>
        </p:nvSpPr>
        <p:spPr>
          <a:xfrm>
            <a:off x="6853043" y="1432032"/>
            <a:ext cx="2459227" cy="369332"/>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lt1"/>
                </a:solidFill>
                <a:latin typeface="Lato"/>
                <a:ea typeface="Lato"/>
                <a:cs typeface="Lato"/>
                <a:sym typeface="Lato"/>
              </a:rPr>
              <a:t>ENVIRONNEMENTAL</a:t>
            </a:r>
            <a:endParaRPr/>
          </a:p>
        </p:txBody>
      </p:sp>
      <p:sp>
        <p:nvSpPr>
          <p:cNvPr id="837" name="Google Shape;837;p51"/>
          <p:cNvSpPr txBox="1"/>
          <p:nvPr/>
        </p:nvSpPr>
        <p:spPr>
          <a:xfrm>
            <a:off x="9791271" y="1432032"/>
            <a:ext cx="1792391" cy="369332"/>
          </a:xfrm>
          <a:prstGeom prst="rect">
            <a:avLst/>
          </a:prstGeom>
          <a:solidFill>
            <a:srgbClr val="7F7F7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fr-FR" sz="1800">
                <a:solidFill>
                  <a:schemeClr val="lt1"/>
                </a:solidFill>
                <a:latin typeface="Lato"/>
                <a:ea typeface="Lato"/>
                <a:cs typeface="Lato"/>
                <a:sym typeface="Lato"/>
              </a:rPr>
              <a:t>ECONOMIQUE</a:t>
            </a:r>
            <a:endParaRPr/>
          </a:p>
        </p:txBody>
      </p:sp>
      <p:sp>
        <p:nvSpPr>
          <p:cNvPr id="838" name="Google Shape;838;p51"/>
          <p:cNvSpPr/>
          <p:nvPr/>
        </p:nvSpPr>
        <p:spPr>
          <a:xfrm>
            <a:off x="7181863" y="3102968"/>
            <a:ext cx="1684106" cy="1164024"/>
          </a:xfrm>
          <a:prstGeom prst="rect">
            <a:avLst/>
          </a:prstGeom>
          <a:solidFill>
            <a:srgbClr val="FFFF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dk1"/>
                </a:solidFill>
                <a:latin typeface="Lato"/>
                <a:ea typeface="Lato"/>
                <a:cs typeface="Lato"/>
                <a:sym typeface="Lato"/>
              </a:rPr>
              <a:t>Préserver les ressources</a:t>
            </a:r>
            <a:endParaRPr/>
          </a:p>
        </p:txBody>
      </p:sp>
      <p:sp>
        <p:nvSpPr>
          <p:cNvPr id="839" name="Google Shape;839;p51"/>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52"/>
          <p:cNvSpPr txBox="1"/>
          <p:nvPr>
            <p:ph type="title"/>
          </p:nvPr>
        </p:nvSpPr>
        <p:spPr>
          <a:xfrm>
            <a:off x="526942" y="394023"/>
            <a:ext cx="11230421" cy="7848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Lato"/>
              <a:buNone/>
            </a:pPr>
            <a:r>
              <a:rPr lang="fr-FR" sz="3800"/>
              <a:t>Un engagement général</a:t>
            </a:r>
            <a:endParaRPr/>
          </a:p>
        </p:txBody>
      </p:sp>
      <p:sp>
        <p:nvSpPr>
          <p:cNvPr id="846" name="Google Shape;846;p52"/>
          <p:cNvSpPr txBox="1"/>
          <p:nvPr>
            <p:ph idx="12" type="sldNum"/>
          </p:nvPr>
        </p:nvSpPr>
        <p:spPr>
          <a:xfrm>
            <a:off x="10919021" y="1346522"/>
            <a:ext cx="725296"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fr-FR">
                <a:solidFill>
                  <a:srgbClr val="FFFFFF"/>
                </a:solidFill>
              </a:rPr>
              <a:t>‹#›</a:t>
            </a:fld>
            <a:endParaRPr>
              <a:solidFill>
                <a:srgbClr val="FFFFFF"/>
              </a:solidFill>
            </a:endParaRPr>
          </a:p>
        </p:txBody>
      </p:sp>
      <p:pic>
        <p:nvPicPr>
          <p:cNvPr id="847" name="Google Shape;847;p52"/>
          <p:cNvPicPr preferRelativeResize="0"/>
          <p:nvPr/>
        </p:nvPicPr>
        <p:blipFill rotWithShape="1">
          <a:blip r:embed="rId3">
            <a:alphaModFix/>
          </a:blip>
          <a:srcRect b="0" l="0" r="0" t="0"/>
          <a:stretch/>
        </p:blipFill>
        <p:spPr>
          <a:xfrm>
            <a:off x="17960" y="1079344"/>
            <a:ext cx="8436071" cy="5616427"/>
          </a:xfrm>
          <a:prstGeom prst="rect">
            <a:avLst/>
          </a:prstGeom>
          <a:noFill/>
          <a:ln>
            <a:noFill/>
          </a:ln>
        </p:spPr>
      </p:pic>
      <p:sp>
        <p:nvSpPr>
          <p:cNvPr id="848" name="Google Shape;848;p52"/>
          <p:cNvSpPr/>
          <p:nvPr/>
        </p:nvSpPr>
        <p:spPr>
          <a:xfrm>
            <a:off x="8841557" y="1831321"/>
            <a:ext cx="2925638" cy="1455376"/>
          </a:xfrm>
          <a:prstGeom prst="roundRect">
            <a:avLst>
              <a:gd fmla="val 0" name="adj"/>
            </a:avLst>
          </a:prstGeom>
          <a:solidFill>
            <a:srgbClr val="F4F8D6"/>
          </a:solidFill>
          <a:ln cap="flat" cmpd="sng" w="28575">
            <a:solidFill>
              <a:srgbClr val="6C75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1400">
                <a:solidFill>
                  <a:srgbClr val="6C7514"/>
                </a:solidFill>
                <a:latin typeface="Lato"/>
                <a:ea typeface="Lato"/>
                <a:cs typeface="Lato"/>
                <a:sym typeface="Lato"/>
              </a:rPr>
              <a:t>13 maternités labellisées en France</a:t>
            </a:r>
            <a:endParaRPr/>
          </a:p>
          <a:p>
            <a:pPr indent="0" lvl="0" marL="0" marR="0" rtl="0" algn="l">
              <a:spcBef>
                <a:spcPts val="0"/>
              </a:spcBef>
              <a:spcAft>
                <a:spcPts val="0"/>
              </a:spcAft>
              <a:buNone/>
            </a:pPr>
            <a:r>
              <a:t/>
            </a:r>
            <a:endParaRPr sz="1400">
              <a:solidFill>
                <a:srgbClr val="6C7514"/>
              </a:solidFill>
              <a:latin typeface="Lato"/>
              <a:ea typeface="Lato"/>
              <a:cs typeface="Lato"/>
              <a:sym typeface="Lato"/>
            </a:endParaRPr>
          </a:p>
          <a:p>
            <a:pPr indent="0" lvl="0" marL="0" marR="0" rtl="0" algn="l">
              <a:spcBef>
                <a:spcPts val="0"/>
              </a:spcBef>
              <a:spcAft>
                <a:spcPts val="0"/>
              </a:spcAft>
              <a:buNone/>
            </a:pPr>
            <a:r>
              <a:rPr lang="fr-FR" sz="1400">
                <a:solidFill>
                  <a:srgbClr val="6C7514"/>
                </a:solidFill>
                <a:latin typeface="Lato"/>
                <a:ea typeface="Lato"/>
                <a:cs typeface="Lato"/>
                <a:sym typeface="Lato"/>
              </a:rPr>
              <a:t>1 en Belgique</a:t>
            </a:r>
            <a:endParaRPr/>
          </a:p>
        </p:txBody>
      </p:sp>
      <p:sp>
        <p:nvSpPr>
          <p:cNvPr id="849" name="Google Shape;849;p52"/>
          <p:cNvSpPr/>
          <p:nvPr/>
        </p:nvSpPr>
        <p:spPr>
          <a:xfrm>
            <a:off x="8844094" y="3416111"/>
            <a:ext cx="2913269" cy="3163881"/>
          </a:xfrm>
          <a:prstGeom prst="rect">
            <a:avLst/>
          </a:prstGeom>
          <a:solidFill>
            <a:srgbClr val="F4F8D6"/>
          </a:solidFill>
          <a:ln cap="flat" cmpd="sng" w="28575">
            <a:solidFill>
              <a:srgbClr val="6C75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ébé contour" id="850" name="Google Shape;850;p52"/>
          <p:cNvPicPr preferRelativeResize="0"/>
          <p:nvPr/>
        </p:nvPicPr>
        <p:blipFill rotWithShape="1">
          <a:blip r:embed="rId4">
            <a:alphaModFix/>
          </a:blip>
          <a:srcRect b="0" l="0" r="0" t="0"/>
          <a:stretch/>
        </p:blipFill>
        <p:spPr>
          <a:xfrm>
            <a:off x="9916416" y="4648902"/>
            <a:ext cx="914400" cy="914400"/>
          </a:xfrm>
          <a:prstGeom prst="rect">
            <a:avLst/>
          </a:prstGeom>
          <a:noFill/>
          <a:ln>
            <a:noFill/>
          </a:ln>
        </p:spPr>
      </p:pic>
      <p:pic>
        <p:nvPicPr>
          <p:cNvPr descr="Hôpital contour" id="851" name="Google Shape;851;p52"/>
          <p:cNvPicPr preferRelativeResize="0"/>
          <p:nvPr/>
        </p:nvPicPr>
        <p:blipFill rotWithShape="1">
          <a:blip r:embed="rId5">
            <a:alphaModFix/>
          </a:blip>
          <a:srcRect b="0" l="0" r="0" t="0"/>
          <a:stretch/>
        </p:blipFill>
        <p:spPr>
          <a:xfrm>
            <a:off x="9916416" y="3522154"/>
            <a:ext cx="914400" cy="914400"/>
          </a:xfrm>
          <a:prstGeom prst="rect">
            <a:avLst/>
          </a:prstGeom>
          <a:noFill/>
          <a:ln>
            <a:noFill/>
          </a:ln>
        </p:spPr>
      </p:pic>
      <p:sp>
        <p:nvSpPr>
          <p:cNvPr id="852" name="Google Shape;852;p52"/>
          <p:cNvSpPr txBox="1"/>
          <p:nvPr/>
        </p:nvSpPr>
        <p:spPr>
          <a:xfrm>
            <a:off x="9040894" y="5609982"/>
            <a:ext cx="266544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6C7514"/>
                </a:solidFill>
                <a:latin typeface="Lato"/>
                <a:ea typeface="Lato"/>
                <a:cs typeface="Lato"/>
                <a:sym typeface="Lato"/>
              </a:rPr>
              <a:t>150 000 = ¼ naissances</a:t>
            </a:r>
            <a:endParaRPr/>
          </a:p>
          <a:p>
            <a:pPr indent="0" lvl="0" marL="0" marR="0" rtl="0" algn="ctr">
              <a:spcBef>
                <a:spcPts val="0"/>
              </a:spcBef>
              <a:spcAft>
                <a:spcPts val="0"/>
              </a:spcAft>
              <a:buNone/>
            </a:pPr>
            <a:r>
              <a:t/>
            </a:r>
            <a:endParaRPr sz="1800">
              <a:solidFill>
                <a:srgbClr val="6C7514"/>
              </a:solidFill>
              <a:latin typeface="Lato"/>
              <a:ea typeface="Lato"/>
              <a:cs typeface="Lato"/>
              <a:sym typeface="Lato"/>
            </a:endParaRPr>
          </a:p>
          <a:p>
            <a:pPr indent="0" lvl="0" marL="0" marR="0" rtl="0" algn="ctr">
              <a:spcBef>
                <a:spcPts val="0"/>
              </a:spcBef>
              <a:spcAft>
                <a:spcPts val="0"/>
              </a:spcAft>
              <a:buNone/>
            </a:pPr>
            <a:r>
              <a:rPr lang="fr-FR" sz="1800">
                <a:solidFill>
                  <a:srgbClr val="6C7514"/>
                </a:solidFill>
                <a:latin typeface="Lato"/>
                <a:ea typeface="Lato"/>
                <a:cs typeface="Lato"/>
                <a:sym typeface="Lato"/>
              </a:rPr>
              <a:t>accompagnées</a:t>
            </a:r>
            <a:endParaRPr/>
          </a:p>
        </p:txBody>
      </p:sp>
      <p:sp>
        <p:nvSpPr>
          <p:cNvPr id="853" name="Google Shape;853;p52"/>
          <p:cNvSpPr txBox="1"/>
          <p:nvPr/>
        </p:nvSpPr>
        <p:spPr>
          <a:xfrm>
            <a:off x="9619143" y="4272336"/>
            <a:ext cx="21827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rgbClr val="6C7514"/>
                </a:solidFill>
                <a:latin typeface="Lato"/>
                <a:ea typeface="Lato"/>
                <a:cs typeface="Lato"/>
                <a:sym typeface="Lato"/>
              </a:rPr>
              <a:t>85 maternités</a:t>
            </a:r>
            <a:endParaRPr/>
          </a:p>
        </p:txBody>
      </p:sp>
      <p:sp>
        <p:nvSpPr>
          <p:cNvPr id="854" name="Google Shape;854;p52"/>
          <p:cNvSpPr txBox="1"/>
          <p:nvPr/>
        </p:nvSpPr>
        <p:spPr>
          <a:xfrm>
            <a:off x="-513026" y="6674973"/>
            <a:ext cx="11158874" cy="200055"/>
          </a:xfrm>
          <a:prstGeom prst="rect">
            <a:avLst/>
          </a:prstGeom>
          <a:noFill/>
          <a:ln>
            <a:noFill/>
          </a:ln>
        </p:spPr>
        <p:txBody>
          <a:bodyPr anchorCtr="0" anchor="t" bIns="45700" lIns="91425" spcFirstLastPara="1" rIns="91425" wrap="square" tIns="45700">
            <a:spAutoFit/>
          </a:bodyPr>
          <a:lstStyle/>
          <a:p>
            <a:pPr indent="0" lvl="0" marL="449580" marR="0" rtl="0" algn="l">
              <a:spcBef>
                <a:spcPts val="0"/>
              </a:spcBef>
              <a:spcAft>
                <a:spcPts val="0"/>
              </a:spcAft>
              <a:buNone/>
            </a:pPr>
            <a:r>
              <a:rPr i="1" lang="fr-FR" sz="700">
                <a:solidFill>
                  <a:schemeClr val="dk1"/>
                </a:solidFill>
                <a:latin typeface="Calibri"/>
                <a:ea typeface="Calibri"/>
                <a:cs typeface="Calibri"/>
                <a:sym typeface="Calibri"/>
              </a:rPr>
              <a:t>Toute utilisation non autorisée de ces documents est illicite en application de l’article L. 122-4 du code de la propriété intellectuelle et peut constituer un délit exposant son auteur aux peines prévues par l’article L. 335-2 du même code.</a:t>
            </a:r>
            <a:endParaRPr sz="7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cxnSp>
        <p:nvCxnSpPr>
          <p:cNvPr id="860" name="Google Shape;860;p53"/>
          <p:cNvCxnSpPr/>
          <p:nvPr/>
        </p:nvCxnSpPr>
        <p:spPr>
          <a:xfrm>
            <a:off x="747184" y="-874184"/>
            <a:ext cx="0" cy="0"/>
          </a:xfrm>
          <a:prstGeom prst="straightConnector1">
            <a:avLst/>
          </a:prstGeom>
          <a:noFill/>
          <a:ln>
            <a:noFill/>
          </a:ln>
        </p:spPr>
      </p:cxnSp>
      <p:cxnSp>
        <p:nvCxnSpPr>
          <p:cNvPr id="861" name="Google Shape;861;p53"/>
          <p:cNvCxnSpPr/>
          <p:nvPr/>
        </p:nvCxnSpPr>
        <p:spPr>
          <a:xfrm>
            <a:off x="747184" y="-874184"/>
            <a:ext cx="0" cy="0"/>
          </a:xfrm>
          <a:prstGeom prst="straightConnector1">
            <a:avLst/>
          </a:prstGeom>
          <a:noFill/>
          <a:ln>
            <a:noFill/>
          </a:ln>
        </p:spPr>
      </p:cxnSp>
      <p:sp>
        <p:nvSpPr>
          <p:cNvPr id="862" name="Google Shape;862;p53"/>
          <p:cNvSpPr/>
          <p:nvPr/>
        </p:nvSpPr>
        <p:spPr>
          <a:xfrm>
            <a:off x="4911319" y="0"/>
            <a:ext cx="7280680" cy="6858000"/>
          </a:xfrm>
          <a:custGeom>
            <a:rect b="b" l="l" r="r" t="t"/>
            <a:pathLst>
              <a:path extrusionOk="0" h="5143500" w="5460510">
                <a:moveTo>
                  <a:pt x="2483124" y="0"/>
                </a:moveTo>
                <a:lnTo>
                  <a:pt x="3771407" y="0"/>
                </a:lnTo>
                <a:lnTo>
                  <a:pt x="4717679" y="0"/>
                </a:lnTo>
                <a:lnTo>
                  <a:pt x="5460510" y="0"/>
                </a:lnTo>
                <a:lnTo>
                  <a:pt x="5460510" y="5143500"/>
                </a:lnTo>
                <a:lnTo>
                  <a:pt x="4717679" y="5143500"/>
                </a:lnTo>
                <a:lnTo>
                  <a:pt x="3771407" y="5143500"/>
                </a:lnTo>
                <a:lnTo>
                  <a:pt x="0" y="5143500"/>
                </a:lnTo>
                <a:close/>
              </a:path>
            </a:pathLst>
          </a:custGeom>
          <a:blipFill rotWithShape="1">
            <a:blip r:embed="rId3">
              <a:alphaModFix/>
            </a:blip>
            <a:stretch>
              <a:fillRect b="0" l="0" r="0" t="0"/>
            </a:stretch>
          </a:blipFill>
          <a:ln>
            <a:noFill/>
          </a:ln>
          <a:effectLst>
            <a:outerShdw blurRad="38100" rotWithShape="0" algn="ctr" dir="10800000" dist="12700">
              <a:srgbClr val="000000">
                <a:alpha val="2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a:ea typeface="Lato"/>
              <a:cs typeface="Lato"/>
              <a:sym typeface="Lato"/>
            </a:endParaRPr>
          </a:p>
        </p:txBody>
      </p:sp>
      <p:sp>
        <p:nvSpPr>
          <p:cNvPr id="863" name="Google Shape;863;p53"/>
          <p:cNvSpPr/>
          <p:nvPr/>
        </p:nvSpPr>
        <p:spPr>
          <a:xfrm>
            <a:off x="903193" y="3266065"/>
            <a:ext cx="4080418" cy="830997"/>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lang="fr-FR" sz="2400" u="sng">
                <a:solidFill>
                  <a:schemeClr val="dk1"/>
                </a:solidFill>
                <a:latin typeface="Lato"/>
                <a:ea typeface="Lato"/>
                <a:cs typeface="Lato"/>
                <a:sym typeface="Lato"/>
                <a:hlinkClick r:id="rId4">
                  <a:extLst>
                    <a:ext uri="{A12FA001-AC4F-418D-AE19-62706E023703}">
                      <ahyp:hlinkClr val="tx"/>
                    </a:ext>
                  </a:extLst>
                </a:hlinkClick>
              </a:rPr>
              <a:t>www.agenceprimum.fr</a:t>
            </a:r>
            <a:endParaRPr sz="2400">
              <a:solidFill>
                <a:schemeClr val="dk1"/>
              </a:solidFill>
              <a:latin typeface="Lato"/>
              <a:ea typeface="Lato"/>
              <a:cs typeface="Lato"/>
              <a:sym typeface="Lato"/>
            </a:endParaRPr>
          </a:p>
          <a:p>
            <a:pPr indent="0" lvl="0" marL="0" marR="0" rtl="0" algn="l">
              <a:spcBef>
                <a:spcPts val="0"/>
              </a:spcBef>
              <a:spcAft>
                <a:spcPts val="0"/>
              </a:spcAft>
              <a:buNone/>
            </a:pPr>
            <a:r>
              <a:rPr lang="fr-FR" sz="2400" u="sng">
                <a:solidFill>
                  <a:schemeClr val="dk1"/>
                </a:solidFill>
                <a:latin typeface="Lato"/>
                <a:ea typeface="Lato"/>
                <a:cs typeface="Lato"/>
                <a:sym typeface="Lato"/>
                <a:hlinkClick r:id="rId5">
                  <a:extLst>
                    <a:ext uri="{A12FA001-AC4F-418D-AE19-62706E023703}">
                      <ahyp:hlinkClr val="tx"/>
                    </a:ext>
                  </a:extLst>
                </a:hlinkClick>
              </a:rPr>
              <a:t>www.leblogdeprimum.fr</a:t>
            </a:r>
            <a:endParaRPr sz="2400">
              <a:solidFill>
                <a:schemeClr val="dk1"/>
              </a:solidFill>
              <a:latin typeface="Lato"/>
              <a:ea typeface="Lato"/>
              <a:cs typeface="Lato"/>
              <a:sym typeface="Lato"/>
            </a:endParaRPr>
          </a:p>
        </p:txBody>
      </p:sp>
      <p:sp>
        <p:nvSpPr>
          <p:cNvPr id="864" name="Google Shape;864;p53"/>
          <p:cNvSpPr/>
          <p:nvPr/>
        </p:nvSpPr>
        <p:spPr>
          <a:xfrm>
            <a:off x="903193" y="1413230"/>
            <a:ext cx="2168222" cy="1384995"/>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lang="fr-FR" sz="6000">
                <a:solidFill>
                  <a:schemeClr val="dk1"/>
                </a:solidFill>
                <a:latin typeface="Lato"/>
                <a:ea typeface="Lato"/>
                <a:cs typeface="Lato"/>
                <a:sym typeface="Lato"/>
              </a:rPr>
              <a:t>Merci</a:t>
            </a:r>
            <a:endParaRPr/>
          </a:p>
          <a:p>
            <a:pPr indent="0" lvl="0" marL="0" marR="0" rtl="0" algn="l">
              <a:spcBef>
                <a:spcPts val="0"/>
              </a:spcBef>
              <a:spcAft>
                <a:spcPts val="0"/>
              </a:spcAft>
              <a:buNone/>
            </a:pPr>
            <a:r>
              <a:rPr lang="fr-FR" sz="2400">
                <a:solidFill>
                  <a:schemeClr val="dk1"/>
                </a:solidFill>
                <a:latin typeface="Lato"/>
                <a:ea typeface="Lato"/>
                <a:cs typeface="Lato"/>
                <a:sym typeface="Lato"/>
              </a:rPr>
              <a:t>Des questions ?</a:t>
            </a:r>
            <a:endParaRPr sz="3733">
              <a:solidFill>
                <a:schemeClr val="dk1"/>
              </a:solidFill>
              <a:latin typeface="Lato"/>
              <a:ea typeface="Lato"/>
              <a:cs typeface="Lato"/>
              <a:sym typeface="Lato"/>
            </a:endParaRPr>
          </a:p>
        </p:txBody>
      </p:sp>
      <p:cxnSp>
        <p:nvCxnSpPr>
          <p:cNvPr id="865" name="Google Shape;865;p53"/>
          <p:cNvCxnSpPr/>
          <p:nvPr/>
        </p:nvCxnSpPr>
        <p:spPr>
          <a:xfrm rot="10800000">
            <a:off x="903193" y="3065514"/>
            <a:ext cx="1210068" cy="0"/>
          </a:xfrm>
          <a:prstGeom prst="straightConnector1">
            <a:avLst/>
          </a:prstGeom>
          <a:noFill/>
          <a:ln cap="flat" cmpd="sng" w="12700">
            <a:solidFill>
              <a:schemeClr val="accent2"/>
            </a:solidFill>
            <a:prstDash val="solid"/>
            <a:miter lim="800000"/>
            <a:headEnd len="sm" w="sm" type="none"/>
            <a:tailEnd len="sm" w="sm" type="none"/>
          </a:ln>
        </p:spPr>
      </p:cxnSp>
      <p:sp>
        <p:nvSpPr>
          <p:cNvPr id="866" name="Google Shape;866;p53"/>
          <p:cNvSpPr/>
          <p:nvPr/>
        </p:nvSpPr>
        <p:spPr>
          <a:xfrm>
            <a:off x="903193" y="831539"/>
            <a:ext cx="1210067" cy="3565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600">
                <a:solidFill>
                  <a:schemeClr val="lt1"/>
                </a:solidFill>
                <a:latin typeface="Lato"/>
                <a:ea typeface="Lato"/>
                <a:cs typeface="Lato"/>
                <a:sym typeface="Lato"/>
              </a:rPr>
              <a:t>Clôture</a:t>
            </a:r>
            <a:endParaRPr/>
          </a:p>
        </p:txBody>
      </p:sp>
      <p:sp>
        <p:nvSpPr>
          <p:cNvPr id="867" name="Google Shape;867;p53"/>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grpSp>
        <p:nvGrpSpPr>
          <p:cNvPr id="868" name="Google Shape;868;p53"/>
          <p:cNvGrpSpPr/>
          <p:nvPr/>
        </p:nvGrpSpPr>
        <p:grpSpPr>
          <a:xfrm>
            <a:off x="8337225" y="2032120"/>
            <a:ext cx="2259173" cy="2577193"/>
            <a:chOff x="1974253" y="1856154"/>
            <a:chExt cx="2259173" cy="2577193"/>
          </a:xfrm>
        </p:grpSpPr>
        <p:sp>
          <p:nvSpPr>
            <p:cNvPr id="869" name="Google Shape;869;p53"/>
            <p:cNvSpPr/>
            <p:nvPr/>
          </p:nvSpPr>
          <p:spPr>
            <a:xfrm>
              <a:off x="2142279" y="1856154"/>
              <a:ext cx="2091147" cy="2577193"/>
            </a:xfrm>
            <a:prstGeom prst="rect">
              <a:avLst/>
            </a:prstGeom>
            <a:solidFill>
              <a:schemeClr val="lt1"/>
            </a:solidFill>
            <a:ln>
              <a:noFill/>
            </a:ln>
            <a:effectLst>
              <a:outerShdw blurRad="50800" rotWithShape="0" algn="ctr" dir="5400000" dist="25400">
                <a:srgbClr val="000000">
                  <a:alpha val="29803"/>
                </a:srgbClr>
              </a:outerShdw>
            </a:effectLst>
          </p:spPr>
          <p:txBody>
            <a:bodyPr anchorCtr="0" anchor="ctr" bIns="180000" lIns="251975" spcFirstLastPara="1" rIns="251975" wrap="square" tIns="360000">
              <a:noAutofit/>
            </a:bodyPr>
            <a:lstStyle/>
            <a:p>
              <a:pPr indent="0" lvl="0" marL="0" marR="0" rtl="0" algn="l">
                <a:spcBef>
                  <a:spcPts val="0"/>
                </a:spcBef>
                <a:spcAft>
                  <a:spcPts val="0"/>
                </a:spcAft>
                <a:buNone/>
              </a:pPr>
              <a:r>
                <a:t/>
              </a:r>
              <a:endParaRPr sz="600">
                <a:solidFill>
                  <a:schemeClr val="accent6"/>
                </a:solidFill>
                <a:latin typeface="Lato"/>
                <a:ea typeface="Lato"/>
                <a:cs typeface="Lato"/>
                <a:sym typeface="Lato"/>
              </a:endParaRPr>
            </a:p>
            <a:p>
              <a:pPr indent="0" lvl="0" marL="0" marR="0" rtl="0" algn="l">
                <a:spcBef>
                  <a:spcPts val="0"/>
                </a:spcBef>
                <a:spcAft>
                  <a:spcPts val="0"/>
                </a:spcAft>
                <a:buNone/>
              </a:pPr>
              <a:r>
                <a:t/>
              </a:r>
              <a:endParaRPr sz="600">
                <a:solidFill>
                  <a:schemeClr val="accent6"/>
                </a:solidFill>
                <a:latin typeface="Lato"/>
                <a:ea typeface="Lato"/>
                <a:cs typeface="Lato"/>
                <a:sym typeface="Lato"/>
              </a:endParaRPr>
            </a:p>
            <a:p>
              <a:pPr indent="0" lvl="0" marL="0" marR="0" rtl="0" algn="l">
                <a:spcBef>
                  <a:spcPts val="0"/>
                </a:spcBef>
                <a:spcAft>
                  <a:spcPts val="0"/>
                </a:spcAft>
                <a:buNone/>
              </a:pPr>
              <a:r>
                <a:t/>
              </a:r>
              <a:endParaRPr sz="600">
                <a:solidFill>
                  <a:schemeClr val="accent6"/>
                </a:solidFill>
                <a:latin typeface="Lato"/>
                <a:ea typeface="Lato"/>
                <a:cs typeface="Lato"/>
                <a:sym typeface="Lato"/>
              </a:endParaRPr>
            </a:p>
            <a:p>
              <a:pPr indent="0" lvl="0" marL="0" marR="0" rtl="0" algn="l">
                <a:spcBef>
                  <a:spcPts val="0"/>
                </a:spcBef>
                <a:spcAft>
                  <a:spcPts val="0"/>
                </a:spcAft>
                <a:buNone/>
              </a:pPr>
              <a:r>
                <a:t/>
              </a:r>
              <a:endParaRPr sz="600">
                <a:solidFill>
                  <a:schemeClr val="accent6"/>
                </a:solidFill>
                <a:latin typeface="Lato"/>
                <a:ea typeface="Lato"/>
                <a:cs typeface="Lato"/>
                <a:sym typeface="Lato"/>
              </a:endParaRPr>
            </a:p>
            <a:p>
              <a:pPr indent="0" lvl="0" marL="0" marR="0" rtl="0" algn="l">
                <a:spcBef>
                  <a:spcPts val="0"/>
                </a:spcBef>
                <a:spcAft>
                  <a:spcPts val="0"/>
                </a:spcAft>
                <a:buNone/>
              </a:pPr>
              <a:r>
                <a:t/>
              </a:r>
              <a:endParaRPr sz="600">
                <a:solidFill>
                  <a:schemeClr val="accent6"/>
                </a:solidFill>
                <a:latin typeface="Lato"/>
                <a:ea typeface="Lato"/>
                <a:cs typeface="Lato"/>
                <a:sym typeface="Lato"/>
              </a:endParaRPr>
            </a:p>
            <a:p>
              <a:pPr indent="0" lvl="0" marL="0" marR="0" rtl="0" algn="l">
                <a:spcBef>
                  <a:spcPts val="0"/>
                </a:spcBef>
                <a:spcAft>
                  <a:spcPts val="0"/>
                </a:spcAft>
                <a:buNone/>
              </a:pPr>
              <a:r>
                <a:t/>
              </a:r>
              <a:endParaRPr sz="600">
                <a:solidFill>
                  <a:schemeClr val="accent6"/>
                </a:solidFill>
                <a:latin typeface="Lato"/>
                <a:ea typeface="Lato"/>
                <a:cs typeface="Lato"/>
                <a:sym typeface="Lato"/>
              </a:endParaRPr>
            </a:p>
            <a:p>
              <a:pPr indent="0" lvl="0" marL="0" marR="0" rtl="0" algn="l">
                <a:lnSpc>
                  <a:spcPct val="150000"/>
                </a:lnSpc>
                <a:spcBef>
                  <a:spcPts val="0"/>
                </a:spcBef>
                <a:spcAft>
                  <a:spcPts val="0"/>
                </a:spcAft>
                <a:buNone/>
              </a:pPr>
              <a:r>
                <a:rPr lang="fr-FR" sz="2800">
                  <a:solidFill>
                    <a:schemeClr val="dk2"/>
                  </a:solidFill>
                  <a:latin typeface="Lato"/>
                  <a:ea typeface="Lato"/>
                  <a:cs typeface="Lato"/>
                  <a:sym typeface="Lato"/>
                </a:rPr>
                <a:t>Agence</a:t>
              </a:r>
              <a:endParaRPr sz="1600">
                <a:solidFill>
                  <a:schemeClr val="dk2"/>
                </a:solidFill>
                <a:latin typeface="Lato"/>
                <a:ea typeface="Lato"/>
                <a:cs typeface="Lato"/>
                <a:sym typeface="Lato"/>
              </a:endParaRPr>
            </a:p>
            <a:p>
              <a:pPr indent="0" lvl="0" marL="0" marR="0" rtl="0" algn="l">
                <a:spcBef>
                  <a:spcPts val="0"/>
                </a:spcBef>
                <a:spcAft>
                  <a:spcPts val="0"/>
                </a:spcAft>
                <a:buNone/>
              </a:pPr>
              <a:r>
                <a:rPr lang="fr-FR" sz="1600">
                  <a:solidFill>
                    <a:srgbClr val="A5A5A5"/>
                  </a:solidFill>
                  <a:latin typeface="Lato"/>
                  <a:ea typeface="Lato"/>
                  <a:cs typeface="Lato"/>
                  <a:sym typeface="Lato"/>
                </a:rPr>
                <a:t>5bis rue Franklin</a:t>
              </a:r>
              <a:endParaRPr/>
            </a:p>
            <a:p>
              <a:pPr indent="0" lvl="0" marL="0" marR="0" rtl="0" algn="l">
                <a:spcBef>
                  <a:spcPts val="0"/>
                </a:spcBef>
                <a:spcAft>
                  <a:spcPts val="0"/>
                </a:spcAft>
                <a:buNone/>
              </a:pPr>
              <a:r>
                <a:rPr lang="fr-FR" sz="1600">
                  <a:solidFill>
                    <a:srgbClr val="A5A5A5"/>
                  </a:solidFill>
                  <a:latin typeface="Lato"/>
                  <a:ea typeface="Lato"/>
                  <a:cs typeface="Lato"/>
                  <a:sym typeface="Lato"/>
                </a:rPr>
                <a:t>34500 Béziers</a:t>
              </a:r>
              <a:endParaRPr/>
            </a:p>
          </p:txBody>
        </p:sp>
        <p:sp>
          <p:nvSpPr>
            <p:cNvPr id="870" name="Google Shape;870;p53"/>
            <p:cNvSpPr/>
            <p:nvPr/>
          </p:nvSpPr>
          <p:spPr>
            <a:xfrm rot="10800000">
              <a:off x="1974253" y="1856154"/>
              <a:ext cx="2255750" cy="919965"/>
            </a:xfrm>
            <a:custGeom>
              <a:rect b="b" l="l" r="r" t="t"/>
              <a:pathLst>
                <a:path extrusionOk="0" h="919965" w="2255750">
                  <a:moveTo>
                    <a:pt x="0" y="0"/>
                  </a:moveTo>
                  <a:lnTo>
                    <a:pt x="2091147" y="0"/>
                  </a:lnTo>
                  <a:lnTo>
                    <a:pt x="2091147" y="295379"/>
                  </a:lnTo>
                  <a:lnTo>
                    <a:pt x="2255750" y="459982"/>
                  </a:lnTo>
                  <a:lnTo>
                    <a:pt x="2091147" y="624585"/>
                  </a:lnTo>
                  <a:lnTo>
                    <a:pt x="2091147" y="919965"/>
                  </a:lnTo>
                  <a:lnTo>
                    <a:pt x="0" y="919965"/>
                  </a:lnTo>
                  <a:close/>
                </a:path>
              </a:pathLst>
            </a:custGeom>
            <a:solidFill>
              <a:schemeClr val="accent3"/>
            </a:solidFill>
            <a:ln>
              <a:noFill/>
            </a:ln>
            <a:effectLst>
              <a:outerShdw blurRad="50800" rotWithShape="0" algn="ctr" dir="5400000" dist="25400">
                <a:srgbClr val="000000">
                  <a:alpha val="29803"/>
                </a:srgbClr>
              </a:outerShdw>
            </a:effectLst>
          </p:spPr>
          <p:txBody>
            <a:bodyPr anchorCtr="0" anchor="ctr" bIns="45700" lIns="684000" spcFirstLastPara="1" rIns="251975" wrap="square" tIns="45700">
              <a:noAutofit/>
            </a:bodyPr>
            <a:lstStyle/>
            <a:p>
              <a:pPr indent="0" lvl="0" marL="0" marR="0" rtl="0" algn="l">
                <a:spcBef>
                  <a:spcPts val="0"/>
                </a:spcBef>
                <a:spcAft>
                  <a:spcPts val="0"/>
                </a:spcAft>
                <a:buNone/>
              </a:pPr>
              <a:r>
                <a:rPr lang="fr-FR" sz="1800">
                  <a:solidFill>
                    <a:schemeClr val="lt1"/>
                  </a:solidFill>
                  <a:latin typeface="Lato"/>
                  <a:ea typeface="Lato"/>
                  <a:cs typeface="Lato"/>
                  <a:sym typeface="Lato"/>
                </a:rPr>
                <a:t>Primum</a:t>
              </a:r>
              <a:endParaRPr/>
            </a:p>
            <a:p>
              <a:pPr indent="0" lvl="0" marL="0" marR="0" rtl="0" algn="l">
                <a:spcBef>
                  <a:spcPts val="0"/>
                </a:spcBef>
                <a:spcAft>
                  <a:spcPts val="0"/>
                </a:spcAft>
                <a:buNone/>
              </a:pPr>
              <a:r>
                <a:rPr lang="fr-FR" sz="1800">
                  <a:solidFill>
                    <a:schemeClr val="lt1"/>
                  </a:solidFill>
                  <a:latin typeface="Lato"/>
                  <a:ea typeface="Lato"/>
                  <a:cs typeface="Lato"/>
                  <a:sym typeface="Lato"/>
                </a:rPr>
                <a:t>Non Nocere</a:t>
              </a:r>
              <a:endParaRPr/>
            </a:p>
          </p:txBody>
        </p:sp>
      </p:grpSp>
      <p:sp>
        <p:nvSpPr>
          <p:cNvPr id="871" name="Google Shape;871;p53"/>
          <p:cNvSpPr/>
          <p:nvPr/>
        </p:nvSpPr>
        <p:spPr>
          <a:xfrm>
            <a:off x="903193" y="4876169"/>
            <a:ext cx="3376707" cy="131144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fr-FR" sz="900">
                <a:solidFill>
                  <a:srgbClr val="595959"/>
                </a:solidFill>
                <a:latin typeface="Lato"/>
                <a:ea typeface="Lato"/>
                <a:cs typeface="Lato"/>
                <a:sym typeface="Lato"/>
              </a:rPr>
              <a:t>Ce document est protégé par le Code de la propriété intellectuelle et ses dispositions sur les droits d’auteur. La SCS Primum Non Nocere détient l’exclusivité de ces droits. Toute reproduction, représentation ou diffusion par quelque moyen que ce soit est interdite et constitue le délit de contrefaçon. + Date</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6"/>
          <p:cNvSpPr txBox="1"/>
          <p:nvPr>
            <p:ph idx="12" type="sldNum"/>
          </p:nvPr>
        </p:nvSpPr>
        <p:spPr>
          <a:xfrm>
            <a:off x="11288807" y="6225718"/>
            <a:ext cx="55470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184" name="Google Shape;184;p6"/>
          <p:cNvSpPr txBox="1"/>
          <p:nvPr/>
        </p:nvSpPr>
        <p:spPr>
          <a:xfrm>
            <a:off x="975310" y="1803614"/>
            <a:ext cx="9853454" cy="55092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4248"/>
              </a:buClr>
              <a:buSzPts val="2000"/>
              <a:buFont typeface="Lato"/>
              <a:buChar char="•"/>
            </a:pPr>
            <a:r>
              <a:rPr lang="fr-FR" sz="2000">
                <a:solidFill>
                  <a:srgbClr val="7F7F7F"/>
                </a:solidFill>
                <a:latin typeface="Lato"/>
                <a:ea typeface="Lato"/>
                <a:cs typeface="Lato"/>
                <a:sym typeface="Lato"/>
              </a:rPr>
              <a:t>15% des décès en Europe seraient dus à des facteurs environnementaux qui pourraient être évités ou supprimés.</a:t>
            </a:r>
            <a:endParaRPr sz="1800">
              <a:solidFill>
                <a:srgbClr val="7F7F7F"/>
              </a:solidFill>
              <a:latin typeface="Calibri"/>
              <a:ea typeface="Calibri"/>
              <a:cs typeface="Calibri"/>
              <a:sym typeface="Calibri"/>
            </a:endParaRPr>
          </a:p>
          <a:p>
            <a:pPr indent="0" lvl="0" marL="0" marR="0" rtl="0" algn="r">
              <a:spcBef>
                <a:spcPts val="0"/>
              </a:spcBef>
              <a:spcAft>
                <a:spcPts val="0"/>
              </a:spcAft>
              <a:buNone/>
            </a:pPr>
            <a:r>
              <a:rPr lang="fr-FR" sz="1200">
                <a:solidFill>
                  <a:srgbClr val="7F7F7F"/>
                </a:solidFill>
                <a:latin typeface="Calibri"/>
                <a:ea typeface="Calibri"/>
                <a:cs typeface="Calibri"/>
                <a:sym typeface="Calibri"/>
              </a:rPr>
              <a:t>Source: OMS Europe, déclaration à l’issue des conférences du processus européen Environnement à Ostrava (République tchèque), juin 2017.</a:t>
            </a:r>
            <a:endParaRPr/>
          </a:p>
          <a:p>
            <a:pPr indent="0" lvl="0" marL="0" marR="0" rtl="0" algn="l">
              <a:lnSpc>
                <a:spcPct val="100000"/>
              </a:lnSpc>
              <a:spcBef>
                <a:spcPts val="0"/>
              </a:spcBef>
              <a:spcAft>
                <a:spcPts val="0"/>
              </a:spcAft>
              <a:buNone/>
            </a:pPr>
            <a:r>
              <a:t/>
            </a:r>
            <a:endParaRPr sz="1200">
              <a:solidFill>
                <a:srgbClr val="7F7F7F"/>
              </a:solidFill>
              <a:latin typeface="Calibri"/>
              <a:ea typeface="Calibri"/>
              <a:cs typeface="Calibri"/>
              <a:sym typeface="Calibri"/>
            </a:endParaRPr>
          </a:p>
          <a:p>
            <a:pPr indent="-285750" lvl="0" marL="285750" marR="0" rtl="0" algn="l">
              <a:lnSpc>
                <a:spcPct val="100000"/>
              </a:lnSpc>
              <a:spcBef>
                <a:spcPts val="0"/>
              </a:spcBef>
              <a:spcAft>
                <a:spcPts val="0"/>
              </a:spcAft>
              <a:buClr>
                <a:srgbClr val="004147"/>
              </a:buClr>
              <a:buSzPts val="2000"/>
              <a:buFont typeface="Lato"/>
              <a:buChar char="•"/>
            </a:pPr>
            <a:r>
              <a:rPr lang="fr-FR" sz="2000">
                <a:solidFill>
                  <a:srgbClr val="7F7F7F"/>
                </a:solidFill>
                <a:latin typeface="Lato"/>
                <a:ea typeface="Lato"/>
                <a:cs typeface="Lato"/>
                <a:sym typeface="Lato"/>
              </a:rPr>
              <a:t>En France, chaque année, près de 40 000 décès seraient attribuables aux particules fines (PM</a:t>
            </a:r>
            <a:r>
              <a:rPr baseline="-25000" lang="fr-FR" sz="2000">
                <a:solidFill>
                  <a:srgbClr val="7F7F7F"/>
                </a:solidFill>
                <a:latin typeface="Lato"/>
                <a:ea typeface="Lato"/>
                <a:cs typeface="Lato"/>
                <a:sym typeface="Lato"/>
              </a:rPr>
              <a:t>2,5</a:t>
            </a:r>
            <a:r>
              <a:rPr lang="fr-FR" sz="2000">
                <a:solidFill>
                  <a:srgbClr val="7F7F7F"/>
                </a:solidFill>
                <a:latin typeface="Lato"/>
                <a:ea typeface="Lato"/>
                <a:cs typeface="Lato"/>
                <a:sym typeface="Lato"/>
              </a:rPr>
              <a:t>), soit 7% de la population.</a:t>
            </a:r>
            <a:endParaRPr/>
          </a:p>
          <a:p>
            <a:pPr indent="0" lvl="0" marL="0" marR="0" rtl="0" algn="l">
              <a:lnSpc>
                <a:spcPct val="100000"/>
              </a:lnSpc>
              <a:spcBef>
                <a:spcPts val="0"/>
              </a:spcBef>
              <a:spcAft>
                <a:spcPts val="0"/>
              </a:spcAft>
              <a:buNone/>
            </a:pPr>
            <a:r>
              <a:rPr lang="fr-FR" sz="2000">
                <a:solidFill>
                  <a:srgbClr val="7F7F7F"/>
                </a:solidFill>
                <a:latin typeface="Lato"/>
                <a:ea typeface="Lato"/>
                <a:cs typeface="Lato"/>
                <a:sym typeface="Lato"/>
              </a:rPr>
              <a:t>	</a:t>
            </a:r>
            <a:r>
              <a:rPr lang="fr-FR" sz="1200">
                <a:solidFill>
                  <a:srgbClr val="7F7F7F"/>
                </a:solidFill>
                <a:latin typeface="Calibri"/>
                <a:ea typeface="Calibri"/>
                <a:cs typeface="Calibri"/>
                <a:sym typeface="Calibri"/>
              </a:rPr>
              <a:t> Source: </a:t>
            </a:r>
            <a:r>
              <a:rPr lang="fr-FR" sz="1200" u="sng">
                <a:solidFill>
                  <a:srgbClr val="7F7F7F"/>
                </a:solidFill>
                <a:latin typeface="Calibri"/>
                <a:ea typeface="Calibri"/>
                <a:cs typeface="Calibri"/>
                <a:sym typeface="Calibri"/>
                <a:hlinkClick r:id="rId3">
                  <a:extLst>
                    <a:ext uri="{A12FA001-AC4F-418D-AE19-62706E023703}">
                      <ahyp:hlinkClr val="tx"/>
                    </a:ext>
                  </a:extLst>
                </a:hlinkClick>
              </a:rPr>
              <a:t>Impact de pollution de l'air ambiant sur la mortalité en France métropolitaine. Réduction en lien avec le confinement du printemps 2020 et nouvelles données sur le poids total pour la période 2016-2019 (santepubliquefrance.fr)</a:t>
            </a:r>
            <a:endParaRPr sz="1200">
              <a:solidFill>
                <a:srgbClr val="7F7F7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200">
              <a:solidFill>
                <a:srgbClr val="7F7F7F"/>
              </a:solidFill>
              <a:latin typeface="Calibri"/>
              <a:ea typeface="Calibri"/>
              <a:cs typeface="Calibri"/>
              <a:sym typeface="Calibri"/>
            </a:endParaRPr>
          </a:p>
          <a:p>
            <a:pPr indent="-285750" lvl="0" marL="285750" marR="0" rtl="0" algn="l">
              <a:lnSpc>
                <a:spcPct val="100000"/>
              </a:lnSpc>
              <a:spcBef>
                <a:spcPts val="0"/>
              </a:spcBef>
              <a:spcAft>
                <a:spcPts val="0"/>
              </a:spcAft>
              <a:buClr>
                <a:srgbClr val="004147"/>
              </a:buClr>
              <a:buSzPts val="2000"/>
              <a:buFont typeface="Lato"/>
              <a:buChar char="•"/>
            </a:pPr>
            <a:r>
              <a:rPr lang="fr-FR" sz="2000">
                <a:solidFill>
                  <a:srgbClr val="7F7F7F"/>
                </a:solidFill>
                <a:latin typeface="Lato"/>
                <a:ea typeface="Lato"/>
                <a:cs typeface="Lato"/>
                <a:sym typeface="Lato"/>
              </a:rPr>
              <a:t>Les professionnels de santé sont 5 fois plus touchés par l’asthme que les employés sans lien avec l’entretien des locaux.</a:t>
            </a:r>
            <a:endParaRPr/>
          </a:p>
          <a:p>
            <a:pPr indent="0" lvl="2" marL="914400" marR="0" rtl="0" algn="l">
              <a:spcBef>
                <a:spcPts val="0"/>
              </a:spcBef>
              <a:spcAft>
                <a:spcPts val="0"/>
              </a:spcAft>
              <a:buNone/>
            </a:pPr>
            <a:r>
              <a:rPr b="0" i="0" lang="fr-FR" sz="1200" u="none" cap="none" strike="noStrike">
                <a:solidFill>
                  <a:srgbClr val="7F7F7F"/>
                </a:solidFill>
                <a:latin typeface="Calibri"/>
                <a:ea typeface="Calibri"/>
                <a:cs typeface="Calibri"/>
                <a:sym typeface="Calibri"/>
              </a:rPr>
              <a:t>Source : Observatoire national des asthmes professionnels, RNV3P, SFMT, période 2008-2010; 2 Groupe étude sur le suivi de la santé respiratoire –CE –2000</a:t>
            </a:r>
            <a:endParaRPr/>
          </a:p>
          <a:p>
            <a:pPr indent="-285750" lvl="0" marL="285750" marR="0" rtl="0" algn="l">
              <a:lnSpc>
                <a:spcPct val="100000"/>
              </a:lnSpc>
              <a:spcBef>
                <a:spcPts val="0"/>
              </a:spcBef>
              <a:spcAft>
                <a:spcPts val="0"/>
              </a:spcAft>
              <a:buClr>
                <a:srgbClr val="004147"/>
              </a:buClr>
              <a:buSzPts val="2000"/>
              <a:buFont typeface="Lato"/>
              <a:buChar char="•"/>
            </a:pPr>
            <a:r>
              <a:rPr lang="fr-FR" sz="2000">
                <a:solidFill>
                  <a:srgbClr val="7F7F7F"/>
                </a:solidFill>
                <a:latin typeface="Lato"/>
                <a:ea typeface="Lato"/>
                <a:cs typeface="Lato"/>
                <a:sym typeface="Lato"/>
              </a:rPr>
              <a:t>99%  des femmes enceintes seraient exposées aux phtalates.</a:t>
            </a:r>
            <a:endParaRPr/>
          </a:p>
          <a:p>
            <a:pPr indent="0" lvl="2" marL="914400" marR="0" rtl="0" algn="l">
              <a:spcBef>
                <a:spcPts val="0"/>
              </a:spcBef>
              <a:spcAft>
                <a:spcPts val="0"/>
              </a:spcAft>
              <a:buNone/>
            </a:pPr>
            <a:r>
              <a:rPr b="0" i="0" lang="fr-FR" sz="1200" u="none" cap="none" strike="noStrike">
                <a:solidFill>
                  <a:srgbClr val="7F7F7F"/>
                </a:solidFill>
                <a:latin typeface="Calibri"/>
                <a:ea typeface="Calibri"/>
                <a:cs typeface="Calibri"/>
                <a:sym typeface="Calibri"/>
              </a:rPr>
              <a:t>Source : Etude « Elfe », Santé Publique France, 2014</a:t>
            </a:r>
            <a:endParaRPr/>
          </a:p>
          <a:p>
            <a:pPr indent="0" lvl="2" marL="914400" marR="0" rtl="0" algn="l">
              <a:spcBef>
                <a:spcPts val="0"/>
              </a:spcBef>
              <a:spcAft>
                <a:spcPts val="0"/>
              </a:spcAft>
              <a:buNone/>
            </a:pPr>
            <a:r>
              <a:t/>
            </a:r>
            <a:endParaRPr b="0" i="0" sz="1200" u="none" cap="none" strike="noStrike">
              <a:solidFill>
                <a:srgbClr val="7F7F7F"/>
              </a:solidFill>
              <a:latin typeface="Calibri"/>
              <a:ea typeface="Calibri"/>
              <a:cs typeface="Calibri"/>
              <a:sym typeface="Calibri"/>
            </a:endParaRPr>
          </a:p>
          <a:p>
            <a:pPr indent="-285750" lvl="0" marL="285750" marR="0" rtl="0" algn="l">
              <a:lnSpc>
                <a:spcPct val="100000"/>
              </a:lnSpc>
              <a:spcBef>
                <a:spcPts val="0"/>
              </a:spcBef>
              <a:spcAft>
                <a:spcPts val="0"/>
              </a:spcAft>
              <a:buClr>
                <a:srgbClr val="004147"/>
              </a:buClr>
              <a:buSzPts val="2000"/>
              <a:buFont typeface="Lato"/>
              <a:buChar char="•"/>
            </a:pPr>
            <a:r>
              <a:rPr lang="fr-FR" sz="2000">
                <a:solidFill>
                  <a:srgbClr val="7F7F7F"/>
                </a:solidFill>
                <a:latin typeface="Lato"/>
                <a:ea typeface="Lato"/>
                <a:cs typeface="Lato"/>
                <a:sym typeface="Lato"/>
              </a:rPr>
              <a:t>80% de l’exposition de la population en France au Bisphénol A sont dus à l’alimentation, dont 50% dus aux produits en conserve.</a:t>
            </a:r>
            <a:endParaRPr/>
          </a:p>
          <a:p>
            <a:pPr indent="0" lvl="0" marL="0" marR="0" rtl="0" algn="l">
              <a:spcBef>
                <a:spcPts val="0"/>
              </a:spcBef>
              <a:spcAft>
                <a:spcPts val="0"/>
              </a:spcAft>
              <a:buNone/>
            </a:pPr>
            <a:r>
              <a:rPr lang="fr-FR" sz="1200">
                <a:solidFill>
                  <a:srgbClr val="7F7F7F"/>
                </a:solidFill>
                <a:latin typeface="Lato"/>
                <a:ea typeface="Lato"/>
                <a:cs typeface="Lato"/>
                <a:sym typeface="Lato"/>
              </a:rPr>
              <a:t>	</a:t>
            </a:r>
            <a:r>
              <a:rPr lang="fr-FR" sz="1200">
                <a:solidFill>
                  <a:srgbClr val="7F7F7F"/>
                </a:solidFill>
                <a:latin typeface="Calibri"/>
                <a:ea typeface="Calibri"/>
                <a:cs typeface="Calibri"/>
                <a:sym typeface="Calibri"/>
              </a:rPr>
              <a:t>Source: </a:t>
            </a:r>
            <a:r>
              <a:rPr lang="fr-FR" sz="1200" u="sng">
                <a:solidFill>
                  <a:srgbClr val="7F7F7F"/>
                </a:solidFill>
                <a:latin typeface="Calibri"/>
                <a:ea typeface="Calibri"/>
                <a:cs typeface="Calibri"/>
                <a:sym typeface="Calibri"/>
                <a:hlinkClick r:id="rId4">
                  <a:extLst>
                    <a:ext uri="{A12FA001-AC4F-418D-AE19-62706E023703}">
                      <ahyp:hlinkClr val="tx"/>
                    </a:ext>
                  </a:extLst>
                </a:hlinkClick>
              </a:rPr>
              <a:t>Bisphénol A | Anses - Agence nationale de sécurité sanitaire de l’alimentation, de l’environnement et du travail</a:t>
            </a:r>
            <a:r>
              <a:rPr lang="fr-FR" sz="1200">
                <a:solidFill>
                  <a:srgbClr val="7F7F7F"/>
                </a:solidFill>
                <a:latin typeface="Calibri"/>
                <a:ea typeface="Calibri"/>
                <a:cs typeface="Calibri"/>
                <a:sym typeface="Calibri"/>
              </a:rPr>
              <a:t> , 2017</a:t>
            </a:r>
            <a:endParaRPr/>
          </a:p>
          <a:p>
            <a:pPr indent="0" lvl="1" marL="457200" marR="0" rtl="0" algn="l">
              <a:spcBef>
                <a:spcPts val="0"/>
              </a:spcBef>
              <a:spcAft>
                <a:spcPts val="0"/>
              </a:spcAft>
              <a:buNone/>
            </a:pPr>
            <a:r>
              <a:t/>
            </a:r>
            <a:endParaRPr b="0" i="0" sz="2000" u="none" cap="none" strike="noStrike">
              <a:solidFill>
                <a:srgbClr val="7F7F7F"/>
              </a:solidFill>
              <a:latin typeface="Lato"/>
              <a:ea typeface="Lato"/>
              <a:cs typeface="Lato"/>
              <a:sym typeface="Lato"/>
            </a:endParaRPr>
          </a:p>
          <a:p>
            <a:pPr indent="0" lvl="0" marL="0" marR="0" rtl="0" algn="l">
              <a:lnSpc>
                <a:spcPct val="100000"/>
              </a:lnSpc>
              <a:spcBef>
                <a:spcPts val="0"/>
              </a:spcBef>
              <a:spcAft>
                <a:spcPts val="0"/>
              </a:spcAft>
              <a:buNone/>
            </a:pPr>
            <a:r>
              <a:t/>
            </a:r>
            <a:endParaRPr sz="1200">
              <a:solidFill>
                <a:srgbClr val="7F7F7F"/>
              </a:solidFill>
              <a:latin typeface="Lato"/>
              <a:ea typeface="Lato"/>
              <a:cs typeface="Lato"/>
              <a:sym typeface="Lato"/>
            </a:endParaRPr>
          </a:p>
          <a:p>
            <a:pPr indent="0" lvl="0" marL="0" marR="0" rtl="0" algn="l">
              <a:lnSpc>
                <a:spcPct val="100000"/>
              </a:lnSpc>
              <a:spcBef>
                <a:spcPts val="0"/>
              </a:spcBef>
              <a:spcAft>
                <a:spcPts val="0"/>
              </a:spcAft>
              <a:buNone/>
            </a:pPr>
            <a:r>
              <a:t/>
            </a:r>
            <a:endParaRPr b="0" i="1" sz="1200" u="none" cap="none" strike="noStrike">
              <a:solidFill>
                <a:srgbClr val="7F7F7F"/>
              </a:solidFill>
              <a:latin typeface="Lato"/>
              <a:ea typeface="Lato"/>
              <a:cs typeface="Lato"/>
              <a:sym typeface="Lato"/>
            </a:endParaRPr>
          </a:p>
        </p:txBody>
      </p:sp>
      <p:sp>
        <p:nvSpPr>
          <p:cNvPr id="185" name="Google Shape;185;p6"/>
          <p:cNvSpPr txBox="1"/>
          <p:nvPr/>
        </p:nvSpPr>
        <p:spPr>
          <a:xfrm>
            <a:off x="11731" y="384406"/>
            <a:ext cx="11230421" cy="7848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Lato"/>
              <a:buNone/>
            </a:pPr>
            <a:r>
              <a:rPr lang="fr-FR" sz="2400">
                <a:solidFill>
                  <a:schemeClr val="lt1"/>
                </a:solidFill>
                <a:latin typeface="Lato"/>
                <a:ea typeface="Lato"/>
                <a:cs typeface="Lato"/>
                <a:sym typeface="Lato"/>
              </a:rPr>
              <a:t>Quelques chiffres</a:t>
            </a:r>
            <a:endParaRPr sz="24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7"/>
          <p:cNvSpPr txBox="1"/>
          <p:nvPr>
            <p:ph type="title"/>
          </p:nvPr>
        </p:nvSpPr>
        <p:spPr>
          <a:xfrm>
            <a:off x="0" y="363855"/>
            <a:ext cx="11230421" cy="78489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ato"/>
              <a:buNone/>
            </a:pPr>
            <a:r>
              <a:rPr lang="fr-FR" sz="2700"/>
              <a:t>Développement durable  et santé environnementale</a:t>
            </a:r>
            <a:br>
              <a:rPr lang="fr-FR"/>
            </a:br>
            <a:endParaRPr/>
          </a:p>
        </p:txBody>
      </p:sp>
      <p:pic>
        <p:nvPicPr>
          <p:cNvPr id="192" name="Google Shape;192;p7"/>
          <p:cNvPicPr preferRelativeResize="0"/>
          <p:nvPr/>
        </p:nvPicPr>
        <p:blipFill rotWithShape="1">
          <a:blip r:embed="rId3">
            <a:alphaModFix/>
          </a:blip>
          <a:srcRect b="0" l="0" r="0" t="0"/>
          <a:stretch/>
        </p:blipFill>
        <p:spPr>
          <a:xfrm>
            <a:off x="6690049" y="1970625"/>
            <a:ext cx="5127617" cy="4815501"/>
          </a:xfrm>
          <a:prstGeom prst="rect">
            <a:avLst/>
          </a:prstGeom>
          <a:noFill/>
          <a:ln>
            <a:noFill/>
          </a:ln>
        </p:spPr>
      </p:pic>
      <p:cxnSp>
        <p:nvCxnSpPr>
          <p:cNvPr id="193" name="Google Shape;193;p7"/>
          <p:cNvCxnSpPr/>
          <p:nvPr/>
        </p:nvCxnSpPr>
        <p:spPr>
          <a:xfrm>
            <a:off x="4495655" y="3944983"/>
            <a:ext cx="2626503" cy="1150792"/>
          </a:xfrm>
          <a:prstGeom prst="straightConnector1">
            <a:avLst/>
          </a:prstGeom>
          <a:noFill/>
          <a:ln cap="flat" cmpd="sng" w="19050">
            <a:solidFill>
              <a:schemeClr val="accent6"/>
            </a:solidFill>
            <a:prstDash val="solid"/>
            <a:miter lim="800000"/>
            <a:headEnd len="sm" w="sm" type="none"/>
            <a:tailEnd len="med" w="med" type="triangle"/>
          </a:ln>
        </p:spPr>
      </p:cxnSp>
      <p:sp>
        <p:nvSpPr>
          <p:cNvPr id="194" name="Google Shape;194;p7"/>
          <p:cNvSpPr txBox="1"/>
          <p:nvPr/>
        </p:nvSpPr>
        <p:spPr>
          <a:xfrm>
            <a:off x="693011" y="3443282"/>
            <a:ext cx="380264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fr-FR" sz="1800" u="none" cap="none" strike="noStrike">
                <a:solidFill>
                  <a:srgbClr val="000000"/>
                </a:solidFill>
                <a:latin typeface="Calibri"/>
                <a:ea typeface="Calibri"/>
                <a:cs typeface="Calibri"/>
                <a:sym typeface="Calibri"/>
              </a:rPr>
              <a:t>La santé environnementale:</a:t>
            </a:r>
            <a:endParaRPr/>
          </a:p>
          <a:p>
            <a:pPr indent="0" lvl="0" marL="0" marR="0" rtl="0" algn="l">
              <a:lnSpc>
                <a:spcPct val="100000"/>
              </a:lnSpc>
              <a:spcBef>
                <a:spcPts val="0"/>
              </a:spcBef>
              <a:spcAft>
                <a:spcPts val="0"/>
              </a:spcAft>
              <a:buClr>
                <a:srgbClr val="000000"/>
              </a:buClr>
              <a:buSzPts val="1800"/>
              <a:buFont typeface="Calibri"/>
              <a:buNone/>
            </a:pPr>
            <a:r>
              <a:rPr lang="fr-FR" sz="1800">
                <a:solidFill>
                  <a:srgbClr val="000000"/>
                </a:solidFill>
                <a:latin typeface="Calibri"/>
                <a:ea typeface="Calibri"/>
                <a:cs typeface="Calibri"/>
                <a:sym typeface="Calibri"/>
              </a:rPr>
              <a:t>l</a:t>
            </a:r>
            <a:r>
              <a:rPr b="0" i="0" lang="fr-FR" sz="1800" u="none" cap="none" strike="noStrike">
                <a:solidFill>
                  <a:srgbClr val="000000"/>
                </a:solidFill>
                <a:latin typeface="Calibri"/>
                <a:ea typeface="Calibri"/>
                <a:cs typeface="Calibri"/>
                <a:sym typeface="Calibri"/>
              </a:rPr>
              <a:t>ien entre le Social et l’Environnement</a:t>
            </a:r>
            <a:endParaRPr/>
          </a:p>
        </p:txBody>
      </p:sp>
      <p:sp>
        <p:nvSpPr>
          <p:cNvPr id="195" name="Google Shape;195;p7"/>
          <p:cNvSpPr txBox="1"/>
          <p:nvPr/>
        </p:nvSpPr>
        <p:spPr>
          <a:xfrm>
            <a:off x="241627" y="5517539"/>
            <a:ext cx="7413207"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fr-FR" sz="2000">
                <a:solidFill>
                  <a:schemeClr val="dk1"/>
                </a:solidFill>
                <a:latin typeface="Lato"/>
                <a:ea typeface="Lato"/>
                <a:cs typeface="Lato"/>
                <a:sym typeface="Lato"/>
              </a:rPr>
              <a:t>L’environnement dans lequel on évolue a un impact sur notre santé.</a:t>
            </a:r>
            <a:endParaRPr/>
          </a:p>
        </p:txBody>
      </p:sp>
      <p:sp>
        <p:nvSpPr>
          <p:cNvPr id="196" name="Google Shape;196;p7"/>
          <p:cNvSpPr/>
          <p:nvPr/>
        </p:nvSpPr>
        <p:spPr>
          <a:xfrm>
            <a:off x="1739714" y="4159596"/>
            <a:ext cx="1162878" cy="1152939"/>
          </a:xfrm>
          <a:prstGeom prst="downArrow">
            <a:avLst>
              <a:gd fmla="val 50000" name="adj1"/>
              <a:gd fmla="val 50000" name="adj2"/>
            </a:avLst>
          </a:prstGeom>
          <a:solidFill>
            <a:schemeClr val="accent6"/>
          </a:solidFill>
          <a:ln cap="flat" cmpd="sng" w="12700">
            <a:solidFill>
              <a:srgbClr val="6C75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7"/>
          <p:cNvSpPr txBox="1"/>
          <p:nvPr/>
        </p:nvSpPr>
        <p:spPr>
          <a:xfrm>
            <a:off x="374334" y="1841692"/>
            <a:ext cx="6315715" cy="1077218"/>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600">
                <a:solidFill>
                  <a:schemeClr val="dk1"/>
                </a:solidFill>
                <a:latin typeface="Lato"/>
                <a:ea typeface="Lato"/>
                <a:cs typeface="Lato"/>
                <a:sym typeface="Lato"/>
              </a:rPr>
              <a:t>La santé environnementale « comprend les aspects de la santé humaine, y compris la qualité de la vie, qui sont déterminés par les facteurs physiques, chimiques, biologiques, sociaux, psychosociaux, esthétiques de notre environnement. » - OMS, 1994</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8"/>
          <p:cNvSpPr txBox="1"/>
          <p:nvPr>
            <p:ph idx="1" type="body"/>
          </p:nvPr>
        </p:nvSpPr>
        <p:spPr>
          <a:xfrm>
            <a:off x="1311275" y="2779045"/>
            <a:ext cx="6075363" cy="1194817"/>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4400"/>
              <a:buNone/>
            </a:pPr>
            <a:r>
              <a:rPr lang="fr-FR"/>
              <a:t>Les différents polluants</a:t>
            </a:r>
            <a:endParaRPr/>
          </a:p>
        </p:txBody>
      </p:sp>
      <p:sp>
        <p:nvSpPr>
          <p:cNvPr id="204" name="Google Shape;204;p8"/>
          <p:cNvSpPr txBox="1"/>
          <p:nvPr>
            <p:ph idx="2" type="body"/>
          </p:nvPr>
        </p:nvSpPr>
        <p:spPr>
          <a:xfrm>
            <a:off x="7595616" y="2767584"/>
            <a:ext cx="1194816" cy="1194816"/>
          </a:xfrm>
          <a:prstGeom prst="rect">
            <a:avLst/>
          </a:prstGeom>
          <a:noFill/>
          <a:ln>
            <a:noFill/>
          </a:ln>
        </p:spPr>
        <p:txBody>
          <a:bodyPr anchorCtr="0" anchor="ctr" bIns="0" lIns="0" spcFirstLastPara="1" rIns="18000" wrap="square" tIns="108000">
            <a:noAutofit/>
          </a:bodyPr>
          <a:lstStyle/>
          <a:p>
            <a:pPr indent="0" lvl="0" marL="0" rtl="0" algn="ctr">
              <a:lnSpc>
                <a:spcPct val="90000"/>
              </a:lnSpc>
              <a:spcBef>
                <a:spcPts val="0"/>
              </a:spcBef>
              <a:spcAft>
                <a:spcPts val="0"/>
              </a:spcAft>
              <a:buClr>
                <a:schemeClr val="dk1"/>
              </a:buClr>
              <a:buSzPts val="5400"/>
              <a:buNone/>
            </a:pPr>
            <a:r>
              <a:rPr lang="fr-FR"/>
              <a:t>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9"/>
          <p:cNvSpPr txBox="1"/>
          <p:nvPr>
            <p:ph type="title"/>
          </p:nvPr>
        </p:nvSpPr>
        <p:spPr>
          <a:xfrm>
            <a:off x="0" y="369398"/>
            <a:ext cx="11230421" cy="78489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Lato"/>
              <a:buNone/>
            </a:pPr>
            <a:r>
              <a:rPr lang="fr-FR" sz="2700"/>
              <a:t>Définition des perturbateurs endocriniens</a:t>
            </a:r>
            <a:br>
              <a:rPr lang="fr-FR"/>
            </a:br>
            <a:endParaRPr/>
          </a:p>
        </p:txBody>
      </p:sp>
      <p:pic>
        <p:nvPicPr>
          <p:cNvPr id="211" name="Google Shape;211;p9"/>
          <p:cNvPicPr preferRelativeResize="0"/>
          <p:nvPr/>
        </p:nvPicPr>
        <p:blipFill rotWithShape="1">
          <a:blip r:embed="rId3">
            <a:alphaModFix/>
          </a:blip>
          <a:srcRect b="0" l="0" r="0" t="0"/>
          <a:stretch/>
        </p:blipFill>
        <p:spPr>
          <a:xfrm>
            <a:off x="6735098" y="1711643"/>
            <a:ext cx="5022264" cy="4860938"/>
          </a:xfrm>
          <a:prstGeom prst="rect">
            <a:avLst/>
          </a:prstGeom>
          <a:noFill/>
          <a:ln>
            <a:noFill/>
          </a:ln>
        </p:spPr>
      </p:pic>
      <p:sp>
        <p:nvSpPr>
          <p:cNvPr id="212" name="Google Shape;212;p9"/>
          <p:cNvSpPr txBox="1"/>
          <p:nvPr/>
        </p:nvSpPr>
        <p:spPr>
          <a:xfrm>
            <a:off x="506628" y="2724819"/>
            <a:ext cx="5899512" cy="2554752"/>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None/>
            </a:pPr>
            <a:r>
              <a:rPr lang="fr-FR" sz="1800">
                <a:solidFill>
                  <a:schemeClr val="dk1"/>
                </a:solidFill>
                <a:latin typeface="Lato"/>
                <a:ea typeface="Lato"/>
                <a:cs typeface="Lato"/>
                <a:sym typeface="Lato"/>
              </a:rPr>
              <a:t>Un perturbateur endocrinien est « une substance </a:t>
            </a:r>
            <a:r>
              <a:rPr b="1" lang="fr-FR" sz="1800">
                <a:solidFill>
                  <a:schemeClr val="accent3"/>
                </a:solidFill>
                <a:latin typeface="Lato"/>
                <a:ea typeface="Lato"/>
                <a:cs typeface="Lato"/>
                <a:sym typeface="Lato"/>
              </a:rPr>
              <a:t>exogène</a:t>
            </a:r>
            <a:r>
              <a:rPr lang="fr-FR" sz="1800">
                <a:solidFill>
                  <a:schemeClr val="dk1"/>
                </a:solidFill>
                <a:latin typeface="Lato"/>
                <a:ea typeface="Lato"/>
                <a:cs typeface="Lato"/>
                <a:sym typeface="Lato"/>
              </a:rPr>
              <a:t> ou un mélange qui </a:t>
            </a:r>
            <a:r>
              <a:rPr b="1" lang="fr-FR" sz="1800">
                <a:solidFill>
                  <a:schemeClr val="accent3"/>
                </a:solidFill>
                <a:latin typeface="Lato"/>
                <a:ea typeface="Lato"/>
                <a:cs typeface="Lato"/>
                <a:sym typeface="Lato"/>
              </a:rPr>
              <a:t>altère la/les fonctions du système endocrinien</a:t>
            </a:r>
            <a:r>
              <a:rPr lang="fr-FR" sz="1800">
                <a:solidFill>
                  <a:schemeClr val="dk1"/>
                </a:solidFill>
                <a:latin typeface="Lato"/>
                <a:ea typeface="Lato"/>
                <a:cs typeface="Lato"/>
                <a:sym typeface="Lato"/>
              </a:rPr>
              <a:t> et, par voie de conséquence, cause un </a:t>
            </a:r>
            <a:r>
              <a:rPr b="1" lang="fr-FR" sz="1800">
                <a:solidFill>
                  <a:schemeClr val="accent3"/>
                </a:solidFill>
                <a:latin typeface="Lato"/>
                <a:ea typeface="Lato"/>
                <a:cs typeface="Lato"/>
                <a:sym typeface="Lato"/>
              </a:rPr>
              <a:t>effet délétère sur la santé d’un individu, sa descendance</a:t>
            </a:r>
            <a:r>
              <a:rPr lang="fr-FR" sz="1800">
                <a:solidFill>
                  <a:schemeClr val="dk1"/>
                </a:solidFill>
                <a:latin typeface="Lato"/>
                <a:ea typeface="Lato"/>
                <a:cs typeface="Lato"/>
                <a:sym typeface="Lato"/>
              </a:rPr>
              <a:t> […] ». - OMS, 2012</a:t>
            </a:r>
            <a:endParaRPr sz="1800">
              <a:solidFill>
                <a:schemeClr val="dk1"/>
              </a:solidFill>
              <a:latin typeface="Lato"/>
              <a:ea typeface="Lato"/>
              <a:cs typeface="Lato"/>
              <a:sym typeface="Lato"/>
            </a:endParaRPr>
          </a:p>
        </p:txBody>
      </p:sp>
      <p:sp>
        <p:nvSpPr>
          <p:cNvPr id="213" name="Google Shape;213;p9"/>
          <p:cNvSpPr/>
          <p:nvPr/>
        </p:nvSpPr>
        <p:spPr>
          <a:xfrm>
            <a:off x="12442861" y="79273"/>
            <a:ext cx="1651819" cy="784896"/>
          </a:xfrm>
          <a:prstGeom prst="rect">
            <a:avLst/>
          </a:prstGeom>
          <a:solidFill>
            <a:srgbClr val="92D050"/>
          </a:solidFill>
          <a:ln cap="flat" cmpd="sng" w="12700">
            <a:solidFill>
              <a:srgbClr val="00373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r-FR" sz="1800">
                <a:solidFill>
                  <a:schemeClr val="lt1"/>
                </a:solidFill>
                <a:latin typeface="Calibri"/>
                <a:ea typeface="Calibri"/>
                <a:cs typeface="Calibri"/>
                <a:sym typeface="Calibri"/>
              </a:rPr>
              <a:t>Source def : lien + année</a:t>
            </a:r>
            <a:endParaRPr/>
          </a:p>
        </p:txBody>
      </p:sp>
      <p:sp>
        <p:nvSpPr>
          <p:cNvPr id="214" name="Google Shape;214;p9"/>
          <p:cNvSpPr txBox="1"/>
          <p:nvPr/>
        </p:nvSpPr>
        <p:spPr>
          <a:xfrm>
            <a:off x="9314" y="6642556"/>
            <a:ext cx="709791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4">
                  <a:extLst>
                    <a:ext uri="{A12FA001-AC4F-418D-AE19-62706E023703}">
                      <ahyp:hlinkClr val="tx"/>
                    </a:ext>
                  </a:extLst>
                </a:hlinkClick>
              </a:rPr>
              <a:t>Stratégie nationale sur les perturbateurs endocriniens | Ministères Écologie Énergie Territoires (ecologie.gouv.fr)</a:t>
            </a:r>
            <a:endParaRPr sz="800">
              <a:solidFill>
                <a:schemeClr val="dk1"/>
              </a:solidFill>
              <a:latin typeface="Calibri"/>
              <a:ea typeface="Calibri"/>
              <a:cs typeface="Calibri"/>
              <a:sym typeface="Calibri"/>
            </a:endParaRPr>
          </a:p>
        </p:txBody>
      </p:sp>
      <p:sp>
        <p:nvSpPr>
          <p:cNvPr id="215" name="Google Shape;215;p9"/>
          <p:cNvSpPr txBox="1"/>
          <p:nvPr/>
        </p:nvSpPr>
        <p:spPr>
          <a:xfrm>
            <a:off x="9314" y="6392125"/>
            <a:ext cx="709863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800" u="sng">
                <a:solidFill>
                  <a:schemeClr val="dk1"/>
                </a:solidFill>
                <a:latin typeface="Calibri"/>
                <a:ea typeface="Calibri"/>
                <a:cs typeface="Calibri"/>
                <a:sym typeface="Calibri"/>
                <a:hlinkClick r:id="rId5">
                  <a:extLst>
                    <a:ext uri="{A12FA001-AC4F-418D-AE19-62706E023703}">
                      <ahyp:hlinkClr val="tx"/>
                    </a:ext>
                  </a:extLst>
                </a:hlinkClick>
              </a:rPr>
              <a:t>State of the science of endocrine disrupting chemicals 2012 (who.int)</a:t>
            </a:r>
            <a:endParaRPr sz="800">
              <a:solidFill>
                <a:schemeClr val="dk1"/>
              </a:solidFill>
              <a:latin typeface="Calibri"/>
              <a:ea typeface="Calibri"/>
              <a:cs typeface="Calibri"/>
              <a:sym typeface="Calibri"/>
            </a:endParaRPr>
          </a:p>
        </p:txBody>
      </p:sp>
      <p:sp>
        <p:nvSpPr>
          <p:cNvPr id="216" name="Google Shape;216;p9"/>
          <p:cNvSpPr txBox="1"/>
          <p:nvPr/>
        </p:nvSpPr>
        <p:spPr>
          <a:xfrm>
            <a:off x="506627" y="5279571"/>
            <a:ext cx="35587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u="sng">
                <a:solidFill>
                  <a:schemeClr val="dk1"/>
                </a:solidFill>
                <a:latin typeface="Lato"/>
                <a:ea typeface="Lato"/>
                <a:cs typeface="Lato"/>
                <a:sym typeface="Lato"/>
                <a:hlinkClick r:id="rId6">
                  <a:extLst>
                    <a:ext uri="{A12FA001-AC4F-418D-AE19-62706E023703}">
                      <ahyp:hlinkClr val="tx"/>
                    </a:ext>
                  </a:extLst>
                </a:hlinkClick>
              </a:rPr>
              <a:t>Liste des PE publiée par l’ANSES</a:t>
            </a:r>
            <a:endParaRPr sz="1800">
              <a:solidFill>
                <a:schemeClr val="dk1"/>
              </a:solidFill>
              <a:latin typeface="Lato"/>
              <a:ea typeface="Lato"/>
              <a:cs typeface="Lato"/>
              <a:sym typeface="Lato"/>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Vierge">
  <a:themeElements>
    <a:clrScheme name="Personnalisé 4">
      <a:dk1>
        <a:srgbClr val="000000"/>
      </a:dk1>
      <a:lt1>
        <a:srgbClr val="FFFFFF"/>
      </a:lt1>
      <a:dk2>
        <a:srgbClr val="008741"/>
      </a:dk2>
      <a:lt2>
        <a:srgbClr val="73B17B"/>
      </a:lt2>
      <a:accent1>
        <a:srgbClr val="009ABC"/>
      </a:accent1>
      <a:accent2>
        <a:srgbClr val="009393"/>
      </a:accent2>
      <a:accent3>
        <a:srgbClr val="048D69"/>
      </a:accent3>
      <a:accent4>
        <a:srgbClr val="73B17B"/>
      </a:accent4>
      <a:accent5>
        <a:srgbClr val="92BD49"/>
      </a:accent5>
      <a:accent6>
        <a:srgbClr val="008741"/>
      </a:accent6>
      <a:hlink>
        <a:srgbClr val="00ACC1"/>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ierge avec bandeau">
  <a:themeElements>
    <a:clrScheme name="Custom TEST">
      <a:dk1>
        <a:srgbClr val="000000"/>
      </a:dk1>
      <a:lt1>
        <a:srgbClr val="FFFFFF"/>
      </a:lt1>
      <a:dk2>
        <a:srgbClr val="006064"/>
      </a:dk2>
      <a:lt2>
        <a:srgbClr val="E0F7FA"/>
      </a:lt2>
      <a:accent1>
        <a:srgbClr val="00838F"/>
      </a:accent1>
      <a:accent2>
        <a:srgbClr val="0097A7"/>
      </a:accent2>
      <a:accent3>
        <a:srgbClr val="00ACC1"/>
      </a:accent3>
      <a:accent4>
        <a:srgbClr val="00BCD4"/>
      </a:accent4>
      <a:accent5>
        <a:srgbClr val="26C6DA"/>
      </a:accent5>
      <a:accent6>
        <a:srgbClr val="CDDC39"/>
      </a:accent6>
      <a:hlink>
        <a:srgbClr val="00ACC1"/>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2022-03-14T12:36:37Z</dcterms:created>
  <dc:creator>Nelly PHANSIRI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0x010100DDC4CDD2E522A342824CBCAE5ABCE85A</vt:lpwstr>
  </property>
  <property fmtid="{D5CDD505-2E9C-101B-9397-08002B2CF9AE}" pid="3" name="MediaServiceImageTags">
    <vt:lpwstr/>
  </property>
</Properties>
</file>